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304" r:id="rId3"/>
    <p:sldId id="306" r:id="rId4"/>
    <p:sldId id="307" r:id="rId5"/>
    <p:sldId id="312" r:id="rId6"/>
    <p:sldId id="308" r:id="rId7"/>
    <p:sldId id="309" r:id="rId8"/>
    <p:sldId id="310" r:id="rId9"/>
    <p:sldId id="311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</p14:sldIdLst>
        </p14:section>
        <p14:section name="Overview and Objectives" id="{ABA716BF-3A5C-4ADB-94C9-CFEF84EBA240}">
          <p14:sldIdLst>
            <p14:sldId id="304"/>
            <p14:sldId id="306"/>
            <p14:sldId id="307"/>
            <p14:sldId id="312"/>
            <p14:sldId id="308"/>
            <p14:sldId id="309"/>
            <p14:sldId id="310"/>
            <p14:sldId id="311"/>
          </p14:sldIdLst>
        </p14:section>
        <p14:section name="Topic 1" id="{6D9936A3-3945-4757-BC8B-B5C252D8E036}">
          <p14:sldIdLst/>
        </p14:section>
        <p14:section name="Sample Slides for Visuals" id="{BAB3A466-96C9-4230-9978-795378D75699}">
          <p14:sldIdLst/>
        </p14:section>
        <p14:section name="Case Study" id="{8C0305C9-B152-4FBA-A789-FE1976D53990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01" autoAdjust="0"/>
    <p:restoredTop sz="84192" autoAdjust="0"/>
  </p:normalViewPr>
  <p:slideViewPr>
    <p:cSldViewPr>
      <p:cViewPr>
        <p:scale>
          <a:sx n="80" d="100"/>
          <a:sy n="80" d="100"/>
        </p:scale>
        <p:origin x="-72" y="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08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906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Workshop introduction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Methodology: Helping to correct</a:t>
            </a:r>
            <a:r>
              <a:rPr lang="en-US" sz="1200" b="0" i="0" u="none" strike="noStrike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students’ mistakes.</a:t>
            </a:r>
            <a:endParaRPr lang="en-US" sz="1200" b="0" i="0" u="none" strike="noStrike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Basic principle: a good teacher needs to know what students are doing wrong:</a:t>
            </a:r>
          </a:p>
          <a:p>
            <a:r>
              <a:rPr lang="en-US" dirty="0" smtClean="0"/>
              <a:t>Where does the misunderstanding occur?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07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Misunderstanding:</a:t>
            </a:r>
            <a:r>
              <a:rPr lang="en-US" baseline="0" dirty="0" smtClean="0"/>
              <a:t> will see the same mistake repeated.</a:t>
            </a:r>
          </a:p>
          <a:p>
            <a:r>
              <a:rPr lang="en-US" baseline="0" dirty="0" smtClean="0"/>
              <a:t>Complete misunderstanding: will see different mistakes in many areas.</a:t>
            </a:r>
          </a:p>
          <a:p>
            <a:r>
              <a:rPr lang="en-US" baseline="0" dirty="0" smtClean="0"/>
              <a:t>Mistake – normally just one time.</a:t>
            </a:r>
          </a:p>
          <a:p>
            <a:r>
              <a:rPr lang="en-US" baseline="0" dirty="0" smtClean="0"/>
              <a:t>Mistake: ask student to look again.</a:t>
            </a:r>
          </a:p>
          <a:p>
            <a:r>
              <a:rPr lang="en-US" baseline="0" dirty="0" smtClean="0"/>
              <a:t>Misunderstanding – need to understand what the problem is: method, knowledge, confusion (e.g. N/S)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52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Summary:</a:t>
            </a:r>
          </a:p>
          <a:p>
            <a:r>
              <a:rPr lang="en-US" dirty="0" smtClean="0"/>
              <a:t>Teacher</a:t>
            </a:r>
            <a:r>
              <a:rPr lang="en-US" baseline="0" dirty="0" smtClean="0"/>
              <a:t> decides if a problem is a mistake (small error) or a misunderstanding (repeated error)</a:t>
            </a:r>
          </a:p>
          <a:p>
            <a:r>
              <a:rPr lang="en-US" baseline="0" dirty="0" smtClean="0"/>
              <a:t>Ask students to look again (mistake)</a:t>
            </a:r>
          </a:p>
          <a:p>
            <a:r>
              <a:rPr lang="en-US" baseline="0" dirty="0" smtClean="0"/>
              <a:t>Ask students to explain their method (misunderstanding)</a:t>
            </a:r>
          </a:p>
          <a:p>
            <a:r>
              <a:rPr lang="en-US" baseline="0" dirty="0" smtClean="0"/>
              <a:t>Teachers should be aware of common mistakes and misunderstandings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62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76200" y="304800"/>
            <a:ext cx="8991600" cy="6324600"/>
          </a:xfrm>
        </p:spPr>
        <p:txBody>
          <a:bodyPr>
            <a:normAutofit/>
          </a:bodyPr>
          <a:lstStyle/>
          <a:p>
            <a:pPr algn="ctr"/>
            <a:r>
              <a:rPr lang="km-KH" sz="7200" b="0" dirty="0"/>
              <a:t>សិក្ខា</a:t>
            </a:r>
            <a:r>
              <a:rPr lang="km-KH" sz="7200" b="0" dirty="0" smtClean="0"/>
              <a:t>សាលា</a:t>
            </a:r>
            <a:r>
              <a:rPr lang="km-KH" sz="4800" b="0" dirty="0" smtClean="0"/>
              <a:t/>
            </a:r>
            <a:br>
              <a:rPr lang="km-KH" sz="4800" b="0" dirty="0" smtClean="0"/>
            </a:br>
            <a:r>
              <a:rPr lang="km-KH" sz="4800" b="0" dirty="0" smtClean="0"/>
              <a:t>ស្</a:t>
            </a:r>
            <a:r>
              <a:rPr lang="km-KH" sz="4800" b="0" dirty="0"/>
              <a:t>តី</a:t>
            </a:r>
            <a:r>
              <a:rPr lang="km-KH" sz="4800" b="0" dirty="0" smtClean="0"/>
              <a:t>ពី</a:t>
            </a:r>
            <a:br>
              <a:rPr lang="km-KH" sz="4800" b="0" dirty="0" smtClean="0"/>
            </a:br>
            <a:r>
              <a:rPr lang="km-KH" sz="7200" b="0" dirty="0" smtClean="0"/>
              <a:t>ការ</a:t>
            </a:r>
            <a:r>
              <a:rPr lang="km-KH" sz="7200" b="0" dirty="0"/>
              <a:t>អភិវឌ្ឍឯកសារណែនាំគ្រូ</a:t>
            </a:r>
            <a:r>
              <a:rPr lang="km-KH" sz="7200" b="0" dirty="0" smtClean="0"/>
              <a:t>បង្រៀន</a:t>
            </a:r>
            <a:br>
              <a:rPr lang="km-KH" sz="7200" b="0" dirty="0" smtClean="0"/>
            </a:br>
            <a:r>
              <a:rPr lang="km-KH" sz="7200" b="0" dirty="0" smtClean="0"/>
              <a:t>មុខ</a:t>
            </a:r>
            <a:r>
              <a:rPr lang="km-KH" sz="7200" b="0" dirty="0"/>
              <a:t>វិជ្ជាគណិតវិទ្យា និងវិទ្យាសាស្រ្ត </a:t>
            </a:r>
            <a:r>
              <a:rPr lang="km-KH" sz="4800" b="0" dirty="0" smtClean="0"/>
              <a:t/>
            </a:r>
            <a:br>
              <a:rPr lang="km-KH" sz="4800" b="0" dirty="0" smtClean="0"/>
            </a:br>
            <a:r>
              <a:rPr lang="km-KH" sz="4800" b="0" dirty="0" smtClean="0"/>
              <a:t>នៅ</a:t>
            </a:r>
            <a:r>
              <a:rPr lang="km-KH" sz="4800" b="0" dirty="0"/>
              <a:t>មជ្ឈមណ្ឌលគរុកោសល្យភូមិភាគខេត្តតាកែវ </a:t>
            </a:r>
            <a:r>
              <a:rPr lang="km-KH" sz="4800" b="0" dirty="0" smtClean="0"/>
              <a:t/>
            </a:r>
            <a:br>
              <a:rPr lang="km-KH" sz="4800" b="0" dirty="0" smtClean="0"/>
            </a:br>
            <a:r>
              <a:rPr lang="km-KH" sz="4800" b="0" dirty="0"/>
              <a:t>ថ្ងៃទី១៨ ដល់ថ្ងៃទី២២  ខែមករា ឆ្នាំ២០១៦</a:t>
            </a:r>
            <a:r>
              <a:rPr lang="en-US" sz="4800" b="0" dirty="0"/>
              <a:t/>
            </a:r>
            <a:br>
              <a:rPr lang="en-US" sz="4800" b="0" dirty="0"/>
            </a:br>
            <a:r>
              <a:rPr lang="km-KH" sz="4800" b="0" dirty="0"/>
              <a:t>	ឧបត្ថម្ភថវិការដោយគម្រោង </a:t>
            </a:r>
            <a:r>
              <a:rPr lang="en-US" sz="2400" b="0" dirty="0"/>
              <a:t>ESDP3</a:t>
            </a:r>
            <a:endParaRPr lang="en-US" sz="4800" b="0" dirty="0"/>
          </a:p>
        </p:txBody>
      </p:sp>
      <p:sp>
        <p:nvSpPr>
          <p:cNvPr id="4" name="Subtitle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483591" y="2590800"/>
            <a:ext cx="5382128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m-KH" dirty="0" smtClean="0">
                <a:cs typeface="+mn-cs"/>
              </a:rPr>
              <a:t>វិធីសាស្ត្របង្រៀន៖</a:t>
            </a:r>
            <a:endParaRPr lang="en-US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96413"/>
            <a:ext cx="8610600" cy="4297363"/>
          </a:xfrm>
        </p:spPr>
        <p:txBody>
          <a:bodyPr>
            <a:normAutofit/>
          </a:bodyPr>
          <a:lstStyle/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1748813"/>
            <a:ext cx="8610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fontAlgn="t">
              <a:lnSpc>
                <a:spcPct val="150000"/>
              </a:lnSpc>
            </a:pPr>
            <a:r>
              <a:rPr lang="km-KH" sz="2400" dirty="0"/>
              <a:t>វិធី</a:t>
            </a:r>
            <a:r>
              <a:rPr lang="km-KH" sz="2400" dirty="0" smtClean="0"/>
              <a:t>សាស្ត្របង្រៀន ៖ របៀបជួយសិស្សដែលមិនទាន់យល់</a:t>
            </a:r>
          </a:p>
          <a:p>
            <a:pPr marL="285750" indent="-285750" fontAlgn="t">
              <a:lnSpc>
                <a:spcPct val="150000"/>
              </a:lnSpc>
            </a:pPr>
            <a:endParaRPr lang="km-KH" sz="2400" dirty="0"/>
          </a:p>
          <a:p>
            <a:pPr>
              <a:lnSpc>
                <a:spcPct val="150000"/>
              </a:lnSpc>
            </a:pPr>
            <a:r>
              <a:rPr lang="km-KH" sz="2400" dirty="0"/>
              <a:t>គោលការណ៏គ្រឹះ៖ គ្រូល្អត្រូវដឹង​អំពី​អ្វីដែលសិស្សកំពុងធ្វើ</a:t>
            </a:r>
            <a:r>
              <a:rPr lang="km-KH" sz="2400" dirty="0" smtClean="0"/>
              <a:t>ខុស</a:t>
            </a: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r>
              <a:rPr lang="km-KH" sz="2400" dirty="0"/>
              <a:t> </a:t>
            </a:r>
            <a:r>
              <a:rPr lang="km-KH" sz="2400" dirty="0" smtClean="0"/>
              <a:t>   </a:t>
            </a:r>
            <a:r>
              <a:rPr lang="km-KH" sz="2400" dirty="0" smtClean="0"/>
              <a:t>តើ</a:t>
            </a:r>
            <a:r>
              <a:rPr lang="km-KH" sz="2400" dirty="0"/>
              <a:t>ការយល់ខុស​កើតឡើង​</a:t>
            </a:r>
            <a:r>
              <a:rPr lang="km-KH" sz="2400" dirty="0" smtClean="0"/>
              <a:t>នៅត្រង់ណា</a:t>
            </a:r>
            <a:r>
              <a:rPr lang="km-KH" sz="2400" dirty="0"/>
              <a:t>?</a:t>
            </a:r>
            <a:endParaRPr lang="en-US" sz="2400" dirty="0"/>
          </a:p>
          <a:p>
            <a:pPr marL="285750" indent="-285750" fontAlgn="t"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280633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m-KH" dirty="0" smtClean="0">
                <a:cs typeface="+mn-cs"/>
              </a:rPr>
              <a:t>កំហុស និងការយល់ខុស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95678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km-KH" dirty="0" smtClean="0"/>
              <a:t>​កំហុស </a:t>
            </a:r>
            <a:r>
              <a:rPr lang="en-US" dirty="0" smtClean="0"/>
              <a:t>(mistake): </a:t>
            </a:r>
            <a:r>
              <a:rPr lang="km-KH" dirty="0" smtClean="0"/>
              <a:t>ខុសតែម្ដង</a:t>
            </a:r>
          </a:p>
          <a:p>
            <a:pPr>
              <a:lnSpc>
                <a:spcPct val="150000"/>
              </a:lnSpc>
            </a:pPr>
            <a:r>
              <a:rPr lang="km-KH" dirty="0" smtClean="0"/>
              <a:t>គ្រូឱ្យសិស្សត្រួតពិនិត្យកិច្ចការម្ដងទៀត</a:t>
            </a:r>
          </a:p>
          <a:p>
            <a:pPr>
              <a:lnSpc>
                <a:spcPct val="150000"/>
              </a:lnSpc>
            </a:pPr>
            <a:r>
              <a:rPr lang="km-KH" dirty="0" smtClean="0"/>
              <a:t>ការយល់ខុស (</a:t>
            </a:r>
            <a:r>
              <a:rPr lang="en-US" dirty="0" smtClean="0"/>
              <a:t>misunderstanding): </a:t>
            </a:r>
            <a:r>
              <a:rPr lang="km-KH" dirty="0"/>
              <a:t>កំហុស </a:t>
            </a:r>
            <a:r>
              <a:rPr lang="km-KH" dirty="0" smtClean="0"/>
              <a:t>ដដែលៗ</a:t>
            </a:r>
          </a:p>
          <a:p>
            <a:pPr>
              <a:lnSpc>
                <a:spcPct val="150000"/>
              </a:lnSpc>
            </a:pPr>
            <a:r>
              <a:rPr lang="km-KH" dirty="0"/>
              <a:t>ការយល់</a:t>
            </a:r>
            <a:r>
              <a:rPr lang="km-KH" dirty="0" smtClean="0"/>
              <a:t>ខុសពេញ (</a:t>
            </a:r>
            <a:r>
              <a:rPr lang="en-US" dirty="0" smtClean="0"/>
              <a:t>complete misunderstanding</a:t>
            </a:r>
            <a:r>
              <a:rPr lang="en-US" dirty="0"/>
              <a:t>): </a:t>
            </a:r>
            <a:r>
              <a:rPr lang="km-KH" dirty="0"/>
              <a:t>កំហុស </a:t>
            </a:r>
            <a:r>
              <a:rPr lang="km-KH" dirty="0" smtClean="0"/>
              <a:t>គ្រប់ទីកន្លែង</a:t>
            </a:r>
          </a:p>
          <a:p>
            <a:pPr>
              <a:lnSpc>
                <a:spcPct val="150000"/>
              </a:lnSpc>
            </a:pPr>
            <a:r>
              <a:rPr lang="km-KH" dirty="0" smtClean="0"/>
              <a:t>គ្រូត្រូវរកបញ្ហា៖ វិធីដោះ​​​​​​​​​​​​​​​​​​​​ស្រាយបញ្ហា  ចំណេះដឹង  ការច្រឡំ (ឧ. ច្រឡំ ខាងជើង​/ខាងត្បូង...។ល។)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9249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6" descr="https://www.mathsisfun.com/geometry/images/protractor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582" y="1321770"/>
            <a:ext cx="3705235" cy="211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m-KH" dirty="0" smtClean="0">
                <a:cs typeface="+mn-cs"/>
              </a:rPr>
              <a:t>ឧទាហរណ៍</a:t>
            </a:r>
            <a:r>
              <a:rPr lang="en-US" dirty="0" smtClean="0">
                <a:cs typeface="+mn-cs"/>
              </a:rPr>
              <a:t> (1)</a:t>
            </a:r>
            <a:r>
              <a:rPr lang="km-KH" dirty="0" smtClean="0">
                <a:cs typeface="+mn-cs"/>
              </a:rPr>
              <a:t> ៖</a:t>
            </a:r>
            <a:endParaRPr lang="en-US" dirty="0">
              <a:cs typeface="+mn-cs"/>
            </a:endParaRPr>
          </a:p>
        </p:txBody>
      </p:sp>
      <p:pic>
        <p:nvPicPr>
          <p:cNvPr id="1030" name="Picture 6" descr="https://www.mathsisfun.com/geometry/images/protractor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3705235" cy="211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H="1">
            <a:off x="533400" y="3124200"/>
            <a:ext cx="1928818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438400" y="1295400"/>
            <a:ext cx="738182" cy="182880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52800" y="1137104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70⁰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4267200" y="3379170"/>
            <a:ext cx="1928818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6172200" y="1550370"/>
            <a:ext cx="738182" cy="182880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954913" y="1182810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115⁰</a:t>
            </a:r>
            <a:endParaRPr lang="en-US" dirty="0"/>
          </a:p>
        </p:txBody>
      </p:sp>
      <p:pic>
        <p:nvPicPr>
          <p:cNvPr id="1032" name="Picture 8" descr="http://www.math-aids.com/images/measurement-reading-thermometers.pn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015844" y="641268"/>
            <a:ext cx="1128156" cy="423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7712071" y="1110734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42⁰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8220544" y="1295400"/>
            <a:ext cx="35937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5" name="Picture 21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8200" y="3884194"/>
            <a:ext cx="4037889" cy="254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6035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m-KH" dirty="0" smtClean="0">
                <a:cs typeface="+mn-cs"/>
              </a:rPr>
              <a:t>ឧទាហរណ៍</a:t>
            </a:r>
            <a:r>
              <a:rPr lang="en-US" dirty="0" smtClean="0">
                <a:cs typeface="+mn-cs"/>
              </a:rPr>
              <a:t> (2)</a:t>
            </a:r>
            <a:r>
              <a:rPr lang="km-KH" dirty="0" smtClean="0">
                <a:cs typeface="+mn-cs"/>
              </a:rPr>
              <a:t> ៖</a:t>
            </a:r>
            <a:endParaRPr lang="en-US" dirty="0"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741265"/>
              </p:ext>
            </p:extLst>
          </p:nvPr>
        </p:nvGraphicFramePr>
        <p:xfrm>
          <a:off x="762000" y="1371600"/>
          <a:ext cx="8077200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km-KH" dirty="0" smtClean="0"/>
                        <a:t>សិស្សទី</a:t>
                      </a:r>
                      <a:r>
                        <a:rPr lang="km-KH" dirty="0" smtClean="0"/>
                        <a:t>១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m-KH" dirty="0" smtClean="0"/>
                        <a:t>សិស្សទី២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m-KH" dirty="0" smtClean="0"/>
                        <a:t>សិស្សទី៣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m-KH" dirty="0" smtClean="0"/>
                        <a:t>សិស្សទី៤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 = 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 = 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 = 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 = 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 = 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 = 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 = 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 = 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 = 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 = 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 = 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 = 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 = 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 = 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 = 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 = 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 = 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 = 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 = 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 = 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baseline="0" dirty="0" smtClean="0"/>
                        <a:t> = 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baseline="0" dirty="0" smtClean="0"/>
                        <a:t> = 3125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baseline="0" dirty="0" smtClean="0"/>
                        <a:t> = 125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baseline="0" dirty="0" smtClean="0"/>
                        <a:t> = 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2</a:t>
                      </a:r>
                      <a:r>
                        <a:rPr lang="en-US" baseline="30000" dirty="0" smtClean="0"/>
                        <a:t>4</a:t>
                      </a:r>
                      <a:r>
                        <a:rPr lang="en-US" baseline="0" dirty="0" smtClean="0"/>
                        <a:t> = 8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2</a:t>
                      </a:r>
                      <a:r>
                        <a:rPr lang="en-US" baseline="30000" dirty="0" smtClean="0"/>
                        <a:t>4</a:t>
                      </a:r>
                      <a:r>
                        <a:rPr lang="en-US" baseline="0" dirty="0" smtClean="0"/>
                        <a:t> = 64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2</a:t>
                      </a:r>
                      <a:r>
                        <a:rPr lang="en-US" baseline="30000" dirty="0" smtClean="0"/>
                        <a:t>4</a:t>
                      </a:r>
                      <a:r>
                        <a:rPr lang="en-US" baseline="0" dirty="0" smtClean="0"/>
                        <a:t> = 16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2</a:t>
                      </a:r>
                      <a:r>
                        <a:rPr lang="en-US" baseline="30000" dirty="0" smtClean="0"/>
                        <a:t>4</a:t>
                      </a:r>
                      <a:r>
                        <a:rPr lang="en-US" baseline="0" dirty="0" smtClean="0"/>
                        <a:t> = 24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30638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m-KH" dirty="0" smtClean="0">
                <a:cs typeface="+mn-cs"/>
              </a:rPr>
              <a:t>ឧទាហរណ៍</a:t>
            </a:r>
            <a:r>
              <a:rPr lang="en-US" dirty="0" smtClean="0">
                <a:cs typeface="+mn-cs"/>
              </a:rPr>
              <a:t> (2)</a:t>
            </a:r>
            <a:r>
              <a:rPr lang="km-KH" dirty="0" smtClean="0">
                <a:cs typeface="+mn-cs"/>
              </a:rPr>
              <a:t> ៖</a:t>
            </a:r>
            <a:endParaRPr lang="en-US" dirty="0"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84553"/>
              </p:ext>
            </p:extLst>
          </p:nvPr>
        </p:nvGraphicFramePr>
        <p:xfrm>
          <a:off x="762000" y="1371600"/>
          <a:ext cx="8077200" cy="3510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/>
                <a:gridCol w="2743200"/>
                <a:gridCol w="1638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km-KH" dirty="0" smtClean="0"/>
                        <a:t>សិស្សទី</a:t>
                      </a:r>
                      <a:r>
                        <a:rPr lang="km-KH" dirty="0" smtClean="0"/>
                        <a:t>១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m-KH" dirty="0" smtClean="0"/>
                        <a:t>សិស្សទី២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m-KH" dirty="0" smtClean="0"/>
                        <a:t>សិស្សទី៣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m-KH" dirty="0" smtClean="0"/>
                        <a:t>សិស្សទី៤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 = 4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(2 x 2)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 = 4 (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2 x 2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 = 4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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 = 8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(2+2) x 2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 = 6 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(3 x 2)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 = 9 (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3 x 3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 = 9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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 = 10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(3+2) x 2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 = 8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(4 x 2)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 = 16 </a:t>
                      </a:r>
                      <a:r>
                        <a:rPr lang="en-US" baseline="0" dirty="0" smtClean="0"/>
                        <a:t>(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4 x 4</a:t>
                      </a:r>
                      <a:r>
                        <a:rPr lang="en-US" baseline="0" dirty="0" smtClean="0"/>
                        <a:t>)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 = 16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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 = 12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(4+2) x 2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 = 6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 x 3)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 = 16 </a:t>
                      </a:r>
                      <a:r>
                        <a:rPr lang="en-US" baseline="0" dirty="0" smtClean="0"/>
                        <a:t>(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2 x 2 x 2 x 2</a:t>
                      </a:r>
                      <a:r>
                        <a:rPr lang="en-US" baseline="0" dirty="0" smtClean="0"/>
                        <a:t>)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 = 8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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 = 15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(2+3) x 3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 = 9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(3 x 3)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 = 81 </a:t>
                      </a:r>
                      <a:r>
                        <a:rPr lang="en-US" baseline="0" dirty="0" smtClean="0"/>
                        <a:t>(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3 x 3 x 3 x 3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 = 36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 = 18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(3+3) x 3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baseline="0" dirty="0" smtClean="0"/>
                        <a:t> = 15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(5 x 3)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baseline="0" dirty="0" smtClean="0"/>
                        <a:t> = 3125 (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5 x 5 x 5 x 5</a:t>
                      </a:r>
                      <a:r>
                        <a:rPr lang="en-US" baseline="0" dirty="0" smtClean="0"/>
                        <a:t>)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baseline="0" dirty="0" smtClean="0"/>
                        <a:t> = 125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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baseline="0" dirty="0" smtClean="0"/>
                        <a:t> = 24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(5+3) x 3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2</a:t>
                      </a:r>
                      <a:r>
                        <a:rPr lang="en-US" baseline="30000" dirty="0" smtClean="0"/>
                        <a:t>4</a:t>
                      </a:r>
                      <a:r>
                        <a:rPr lang="en-US" baseline="0" dirty="0" smtClean="0"/>
                        <a:t> = 8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(2 x 4)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2</a:t>
                      </a:r>
                      <a:r>
                        <a:rPr lang="en-US" baseline="30000" dirty="0" smtClean="0"/>
                        <a:t>4</a:t>
                      </a:r>
                      <a:r>
                        <a:rPr lang="en-US" baseline="0" dirty="0" smtClean="0"/>
                        <a:t> = 64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(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2 x 2 x 2 x 2 x 2 x 2 x 2 x 2</a:t>
                      </a:r>
                      <a:r>
                        <a:rPr lang="en-US" baseline="0" dirty="0" smtClean="0"/>
                        <a:t>) OR (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(2x2)(2x2)(2x2)(2x2)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2</a:t>
                      </a:r>
                      <a:r>
                        <a:rPr lang="en-US" baseline="30000" dirty="0" smtClean="0"/>
                        <a:t>4</a:t>
                      </a:r>
                      <a:r>
                        <a:rPr lang="en-US" baseline="0" dirty="0" smtClean="0"/>
                        <a:t> = 16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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2</a:t>
                      </a:r>
                      <a:r>
                        <a:rPr lang="en-US" baseline="30000" dirty="0" smtClean="0"/>
                        <a:t>4</a:t>
                      </a:r>
                      <a:r>
                        <a:rPr lang="en-US" baseline="0" dirty="0" smtClean="0"/>
                        <a:t> = 24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(2+4) x 4(2+2) x 2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20046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m-KH" dirty="0" smtClean="0">
                <a:cs typeface="+mn-cs"/>
              </a:rPr>
              <a:t>ឧទាហរណ៍</a:t>
            </a:r>
            <a:r>
              <a:rPr lang="en-US" dirty="0" smtClean="0">
                <a:cs typeface="+mn-cs"/>
              </a:rPr>
              <a:t> (3)</a:t>
            </a:r>
            <a:r>
              <a:rPr lang="km-KH" dirty="0" smtClean="0">
                <a:cs typeface="+mn-cs"/>
              </a:rPr>
              <a:t> ៖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0</a:t>
            </a:r>
            <a:r>
              <a:rPr lang="en-US" baseline="-25000" dirty="0" smtClean="0"/>
              <a:t>6</a:t>
            </a:r>
            <a:r>
              <a:rPr lang="en-US" dirty="0" smtClean="0"/>
              <a:t> + 6O</a:t>
            </a:r>
            <a:r>
              <a:rPr lang="en-US" baseline="-25000" dirty="0" smtClean="0"/>
              <a:t>2 </a:t>
            </a:r>
            <a:r>
              <a:rPr lang="en-US" dirty="0" smtClean="0"/>
              <a:t>-&gt; 3C0</a:t>
            </a:r>
            <a:r>
              <a:rPr lang="en-US" baseline="-25000" dirty="0" smtClean="0"/>
              <a:t>2</a:t>
            </a:r>
            <a:r>
              <a:rPr lang="en-US" dirty="0" smtClean="0"/>
              <a:t> + 6H</a:t>
            </a:r>
            <a:r>
              <a:rPr lang="en-US" baseline="-25000" dirty="0" smtClean="0"/>
              <a:t>2</a:t>
            </a:r>
            <a:r>
              <a:rPr lang="en-US" dirty="0" smtClean="0"/>
              <a:t>0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+ 2CaOH -&gt; Ca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8886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m-KH" dirty="0" smtClean="0">
                <a:cs typeface="+mn-cs"/>
              </a:rPr>
              <a:t>ឧទាហរណ៍</a:t>
            </a:r>
            <a:r>
              <a:rPr lang="en-US" dirty="0" smtClean="0">
                <a:cs typeface="+mn-cs"/>
              </a:rPr>
              <a:t> (3)</a:t>
            </a:r>
            <a:r>
              <a:rPr lang="km-KH" dirty="0" smtClean="0">
                <a:cs typeface="+mn-cs"/>
              </a:rPr>
              <a:t> ៖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12</a:t>
            </a:r>
            <a:r>
              <a:rPr lang="en-US" dirty="0"/>
              <a:t>0</a:t>
            </a:r>
            <a:r>
              <a:rPr lang="en-US" baseline="-25000" dirty="0"/>
              <a:t>6</a:t>
            </a:r>
            <a:r>
              <a:rPr lang="en-US" dirty="0"/>
              <a:t> + 6O</a:t>
            </a:r>
            <a:r>
              <a:rPr lang="en-US" baseline="-25000" dirty="0"/>
              <a:t>2 </a:t>
            </a:r>
            <a:r>
              <a:rPr lang="en-US" dirty="0"/>
              <a:t>-&gt; </a:t>
            </a:r>
            <a:r>
              <a:rPr lang="en-US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C0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+ 6H</a:t>
            </a:r>
            <a:r>
              <a:rPr lang="en-US" baseline="-25000" dirty="0"/>
              <a:t>2</a:t>
            </a:r>
            <a:r>
              <a:rPr lang="en-US" dirty="0"/>
              <a:t>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3C0</a:t>
            </a:r>
            <a:r>
              <a:rPr lang="en-US" baseline="-25000" dirty="0" smtClean="0">
                <a:solidFill>
                  <a:srgbClr val="FF0000"/>
                </a:solidFill>
              </a:rPr>
              <a:t>2 </a:t>
            </a:r>
            <a:r>
              <a:rPr lang="en-US" dirty="0" smtClean="0">
                <a:solidFill>
                  <a:srgbClr val="FF0000"/>
                </a:solidFill>
              </a:rPr>
              <a:t>= 3C + (3x2) O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3C0</a:t>
            </a:r>
            <a:r>
              <a:rPr lang="en-US" baseline="-25000" dirty="0" smtClean="0">
                <a:solidFill>
                  <a:srgbClr val="FF0000"/>
                </a:solidFill>
              </a:rPr>
              <a:t>2 </a:t>
            </a:r>
            <a:r>
              <a:rPr lang="en-US" dirty="0" smtClean="0">
                <a:solidFill>
                  <a:srgbClr val="FF0000"/>
                </a:solidFill>
              </a:rPr>
              <a:t>≠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km-KH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C0</a:t>
            </a:r>
            <a:r>
              <a:rPr lang="km-KH" dirty="0" smtClean="0">
                <a:solidFill>
                  <a:srgbClr val="FF0000"/>
                </a:solidFill>
              </a:rPr>
              <a:t>)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km-KH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(3x2</a:t>
            </a:r>
            <a:r>
              <a:rPr lang="en-US" dirty="0" smtClean="0">
                <a:solidFill>
                  <a:srgbClr val="FF0000"/>
                </a:solidFill>
              </a:rPr>
              <a:t>) C </a:t>
            </a:r>
            <a:r>
              <a:rPr lang="en-US" dirty="0">
                <a:solidFill>
                  <a:srgbClr val="FF0000"/>
                </a:solidFill>
              </a:rPr>
              <a:t>+ </a:t>
            </a:r>
            <a:r>
              <a:rPr lang="en-US" dirty="0" smtClean="0">
                <a:solidFill>
                  <a:srgbClr val="FF0000"/>
                </a:solidFill>
              </a:rPr>
              <a:t>(3x2) O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Ca</a:t>
            </a:r>
            <a:r>
              <a:rPr lang="en-US" dirty="0" smtClean="0"/>
              <a:t>(OH)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-&gt; </a:t>
            </a:r>
            <a:r>
              <a:rPr lang="en-US" dirty="0" smtClean="0">
                <a:solidFill>
                  <a:srgbClr val="FF0000"/>
                </a:solidFill>
              </a:rPr>
              <a:t>CaCO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Ca</a:t>
            </a:r>
            <a:r>
              <a:rPr lang="en-US" baseline="30000" dirty="0" smtClean="0">
                <a:solidFill>
                  <a:srgbClr val="FF0000"/>
                </a:solidFill>
              </a:rPr>
              <a:t>2+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92843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m-KH" dirty="0" smtClean="0">
                <a:cs typeface="+mn-cs"/>
              </a:rPr>
              <a:t>ការសង្ខេប ៖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0213"/>
            <a:ext cx="8991600" cy="52615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m-KH" dirty="0" smtClean="0"/>
              <a:t>គ្រូសម្រេចចិត្ត </a:t>
            </a:r>
            <a:r>
              <a:rPr lang="km-KH" dirty="0" smtClean="0"/>
              <a:t>បញ្ហាជា</a:t>
            </a:r>
            <a:r>
              <a:rPr lang="km-KH" dirty="0"/>
              <a:t>កំហុស ឬជាការយល់</a:t>
            </a:r>
            <a:r>
              <a:rPr lang="km-KH" dirty="0" smtClean="0"/>
              <a:t>ខុស</a:t>
            </a:r>
          </a:p>
          <a:p>
            <a:pPr>
              <a:lnSpc>
                <a:spcPct val="150000"/>
              </a:lnSpc>
            </a:pPr>
            <a:r>
              <a:rPr lang="km-KH" dirty="0" smtClean="0"/>
              <a:t>កំហុស ៖ គ្រូឱ្យសិស្សត្រួតពិនិត្យឡើងវិញ</a:t>
            </a:r>
          </a:p>
          <a:p>
            <a:pPr>
              <a:lnSpc>
                <a:spcPct val="150000"/>
              </a:lnSpc>
            </a:pPr>
            <a:r>
              <a:rPr lang="km-KH" dirty="0"/>
              <a:t>ការយល់</a:t>
            </a:r>
            <a:r>
              <a:rPr lang="km-KH" dirty="0" smtClean="0"/>
              <a:t>ខុស ៖ គ្រូត្រូវឱ្យសិស្សពន្យល់គំនិត</a:t>
            </a:r>
          </a:p>
          <a:p>
            <a:pPr>
              <a:lnSpc>
                <a:spcPct val="150000"/>
              </a:lnSpc>
            </a:pPr>
            <a:r>
              <a:rPr lang="km-KH" dirty="0" smtClean="0"/>
              <a:t>គ្រូត្រូវដឹងអំពី</a:t>
            </a:r>
            <a:r>
              <a:rPr lang="km-KH" dirty="0" smtClean="0"/>
              <a:t>បញ្ហាដែល</a:t>
            </a:r>
            <a:r>
              <a:rPr lang="km-KH" dirty="0" smtClean="0"/>
              <a:t>មកពីខ្លឹមសារពីបាក</a:t>
            </a:r>
          </a:p>
          <a:p>
            <a:pPr>
              <a:lnSpc>
                <a:spcPct val="150000"/>
              </a:lnSpc>
            </a:pPr>
            <a:endParaRPr lang="km-KH" dirty="0" smtClean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0027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763</Words>
  <Application>Microsoft Office PowerPoint</Application>
  <PresentationFormat>On-screen Show (4:3)</PresentationFormat>
  <Paragraphs>118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Training</vt:lpstr>
      <vt:lpstr>សិក្ខាសាលា ស្តីពី ការអភិវឌ្ឍឯកសារណែនាំគ្រូបង្រៀន មុខវិជ្ជាគណិតវិទ្យា និងវិទ្យាសាស្រ្ត  នៅមជ្ឈមណ្ឌលគរុកោសល្យភូមិភាគខេត្តតាកែវ  ថ្ងៃទី១៨ ដល់ថ្ងៃទី២២  ខែមករា ឆ្នាំ២០១៦  ឧបត្ថម្ភថវិការដោយគម្រោង ESDP3</vt:lpstr>
      <vt:lpstr>វិធីសាស្ត្របង្រៀន៖</vt:lpstr>
      <vt:lpstr>កំហុស និងការយល់ខុស</vt:lpstr>
      <vt:lpstr>ឧទាហរណ៍ (1) ៖</vt:lpstr>
      <vt:lpstr>ឧទាហរណ៍ (2) ៖</vt:lpstr>
      <vt:lpstr>ឧទាហរណ៍ (2) ៖</vt:lpstr>
      <vt:lpstr>ឧទាហរណ៍ (3) ៖</vt:lpstr>
      <vt:lpstr>ឧទាហរណ៍ (3) ៖</vt:lpstr>
      <vt:lpstr>ការសង្ខេប 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2015-11-09T08:13:32Z</dcterms:created>
  <dcterms:modified xsi:type="dcterms:W3CDTF">2016-01-19T07:40:44Z</dcterms:modified>
</cp:coreProperties>
</file>