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304" r:id="rId3"/>
    <p:sldId id="318" r:id="rId4"/>
    <p:sldId id="319" r:id="rId5"/>
    <p:sldId id="320" r:id="rId6"/>
    <p:sldId id="321" r:id="rId7"/>
    <p:sldId id="32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304"/>
            <p14:sldId id="318"/>
            <p14:sldId id="319"/>
            <p14:sldId id="320"/>
            <p14:sldId id="321"/>
            <p14:sldId id="322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79218" autoAdjust="0"/>
  </p:normalViewPr>
  <p:slideViewPr>
    <p:cSldViewPr>
      <p:cViewPr>
        <p:scale>
          <a:sx n="70" d="100"/>
          <a:sy n="70" d="100"/>
        </p:scale>
        <p:origin x="-1476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0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introduction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Methodology: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to consider:</a:t>
            </a:r>
            <a:r>
              <a:rPr lang="en-US" baseline="0" dirty="0" smtClean="0"/>
              <a:t> Is there a problem?</a:t>
            </a:r>
          </a:p>
          <a:p>
            <a:r>
              <a:rPr lang="en-US" baseline="0" dirty="0" smtClean="0"/>
              <a:t>BOTH pictures have problems – the left picture only have 1/8 students interested…. We are not teaching </a:t>
            </a:r>
            <a:r>
              <a:rPr lang="en-US" b="1" baseline="0" dirty="0" smtClean="0"/>
              <a:t>some </a:t>
            </a:r>
            <a:r>
              <a:rPr lang="en-US" b="0" baseline="0" dirty="0" smtClean="0"/>
              <a:t>of the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51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does the teacher pick one person from so many?</a:t>
            </a:r>
          </a:p>
          <a:p>
            <a:r>
              <a:rPr lang="en-US" baseline="0" dirty="0" smtClean="0"/>
              <a:t>Which children are being ignored?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4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does a teacher pick a student to answer a question?</a:t>
            </a:r>
          </a:p>
          <a:p>
            <a:r>
              <a:rPr lang="en-US" baseline="0" dirty="0" smtClean="0"/>
              <a:t>Teacher’s field of vision is mostly at the front and </a:t>
            </a:r>
            <a:r>
              <a:rPr lang="en-US" baseline="0" dirty="0" err="1" smtClean="0"/>
              <a:t>centre</a:t>
            </a:r>
            <a:r>
              <a:rPr lang="en-US" baseline="0" dirty="0" smtClean="0"/>
              <a:t> of the class.</a:t>
            </a:r>
          </a:p>
          <a:p>
            <a:r>
              <a:rPr lang="en-US" baseline="0" dirty="0" smtClean="0"/>
              <a:t>Students need to be picked fairly and equally.</a:t>
            </a:r>
          </a:p>
          <a:p>
            <a:r>
              <a:rPr lang="en-US" baseline="0" dirty="0" smtClean="0"/>
              <a:t>Generally, teachers pick students that raise their hands often – these students have many chances….</a:t>
            </a:r>
          </a:p>
          <a:p>
            <a:r>
              <a:rPr lang="en-US" baseline="0" dirty="0" smtClean="0"/>
              <a:t>Teacher needs to ensure that all the students have opportunities at all times – don’t let students take a break.</a:t>
            </a:r>
            <a:endParaRPr lang="km-KH" baseline="0" dirty="0" smtClean="0"/>
          </a:p>
          <a:p>
            <a:endParaRPr lang="km-KH" baseline="0" dirty="0" smtClean="0"/>
          </a:p>
          <a:p>
            <a:r>
              <a:rPr lang="km-KH" dirty="0" smtClean="0"/>
              <a:t>សិស្សនឹងចូលចិត្តប្រកួតប្រជែង និង​សកម្មភាពប្រកួតប្រជែងដទៃទៀត។ ការប្រកួតប្រជែងគឺជាសកម្មភាពសប្បាយ ហើយជួយរំលឹកដល់គ្រូគណិតវិទ្យា/វិទ្យាសាស្ត្រដែលមានសមត្ថភាពបារម្ភអំពី​ យុត្តិធម៏ លើសពីអ្វីទាំងអស់។</a:t>
            </a:r>
            <a:endParaRPr lang="en-US" dirty="0" smtClean="0"/>
          </a:p>
          <a:p>
            <a:r>
              <a:rPr lang="en-US" dirty="0" smtClean="0"/>
              <a:t>Students will enjoy races and other competitive activities. Competition is a fun activity and helps to remind that skilled mathematicians/scientists are concerned about ‘fair’ above all.</a:t>
            </a:r>
            <a:endParaRPr lang="km-KH" dirty="0" smtClean="0"/>
          </a:p>
          <a:p>
            <a:endParaRPr lang="en-US" dirty="0" smtClean="0"/>
          </a:p>
          <a:p>
            <a:r>
              <a:rPr lang="km-KH" dirty="0" smtClean="0"/>
              <a:t>ការពិសោធន៍៖ តើមានអ្វីកើតឡើង​នៅពេល​សិស្សពាក់កណ្ដាលថ្នាក់ញញឹមដាក់គ្រូ ហើយ​សិស្ស​ពាក់កណ្ដាលថ្នាក់ទៀត​មិនយកចិត្តទុកដាក់នឹង​សកម្មភាពក្នុងថ្នាក់?</a:t>
            </a:r>
            <a:endParaRPr lang="en-US" dirty="0" smtClean="0"/>
          </a:p>
          <a:p>
            <a:r>
              <a:rPr lang="en-US" dirty="0" smtClean="0"/>
              <a:t>Experiment: what happens when one half of the room smiles at the teacher and the other half don’t pay attention?</a:t>
            </a:r>
          </a:p>
          <a:p>
            <a:r>
              <a:rPr lang="km-KH" dirty="0" smtClean="0"/>
              <a:t>សិស្សចូលចិត្តគ្រូកាច ដរាបណាគ្រូនោះកាចដាក់សិស្ស​រាល់គ្នា។​</a:t>
            </a:r>
            <a:endParaRPr lang="en-US" dirty="0" smtClean="0"/>
          </a:p>
          <a:p>
            <a:r>
              <a:rPr lang="en-US" dirty="0" smtClean="0"/>
              <a:t>Children are happy with a nasty teacher – as long as the teacher is nasty to everyone.</a:t>
            </a:r>
          </a:p>
          <a:p>
            <a:endParaRPr lang="en-US" dirty="0" smtClean="0"/>
          </a:p>
          <a:p>
            <a:endParaRPr lang="km-KH" baseline="0" dirty="0" smtClean="0"/>
          </a:p>
          <a:p>
            <a:endParaRPr lang="km-KH" baseline="0" dirty="0" smtClean="0"/>
          </a:p>
          <a:p>
            <a:endParaRPr lang="km-KH" baseline="0" dirty="0" smtClean="0"/>
          </a:p>
          <a:p>
            <a:endParaRPr lang="km-KH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72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r>
              <a:rPr lang="en-US" baseline="0" dirty="0" smtClean="0"/>
              <a:t> for choosing students fairly.</a:t>
            </a:r>
          </a:p>
          <a:p>
            <a:r>
              <a:rPr lang="en-US" baseline="0" dirty="0" smtClean="0"/>
              <a:t> - don’t allow the students to raise their hands</a:t>
            </a:r>
          </a:p>
          <a:p>
            <a:r>
              <a:rPr lang="en-US" baseline="0" dirty="0" smtClean="0"/>
              <a:t> - choose using a random method</a:t>
            </a:r>
          </a:p>
          <a:p>
            <a:r>
              <a:rPr lang="en-US" baseline="0" dirty="0" smtClean="0"/>
              <a:t>“Pot of chance” / “Choosing pot”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7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</a:p>
          <a:p>
            <a:endParaRPr lang="en-US" dirty="0" smtClean="0"/>
          </a:p>
          <a:p>
            <a:r>
              <a:rPr lang="en-US" dirty="0" smtClean="0"/>
              <a:t>(Many</a:t>
            </a:r>
            <a:r>
              <a:rPr lang="en-US" baseline="0" dirty="0" smtClean="0"/>
              <a:t> teachers give opportunities to a small number of students)</a:t>
            </a:r>
          </a:p>
          <a:p>
            <a:r>
              <a:rPr lang="en-US" baseline="0" dirty="0" smtClean="0"/>
              <a:t>Teachers need to ensure that all students have equality of opportunity</a:t>
            </a:r>
          </a:p>
          <a:p>
            <a:r>
              <a:rPr lang="en-US" baseline="0" dirty="0" smtClean="0"/>
              <a:t>Teachers are responsible for teaching everyone </a:t>
            </a:r>
          </a:p>
          <a:p>
            <a:r>
              <a:rPr lang="en-US" baseline="0" dirty="0" smtClean="0"/>
              <a:t>All students should be ready to answer every question – don’t let students take a break in study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8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6200" y="304800"/>
            <a:ext cx="8991600" cy="6324600"/>
          </a:xfrm>
        </p:spPr>
        <p:txBody>
          <a:bodyPr>
            <a:normAutofit/>
          </a:bodyPr>
          <a:lstStyle/>
          <a:p>
            <a:pPr algn="ctr"/>
            <a:r>
              <a:rPr lang="km-KH" sz="7200" b="0" dirty="0"/>
              <a:t>សិក្ខា</a:t>
            </a:r>
            <a:r>
              <a:rPr lang="km-KH" sz="7200" b="0" dirty="0" smtClean="0"/>
              <a:t>សាលា</a:t>
            </a:r>
            <a:r>
              <a:rPr lang="km-KH" sz="4800" b="0" dirty="0" smtClean="0"/>
              <a:t/>
            </a:r>
            <a:br>
              <a:rPr lang="km-KH" sz="4800" b="0" dirty="0" smtClean="0"/>
            </a:br>
            <a:r>
              <a:rPr lang="km-KH" sz="4800" b="0" dirty="0" smtClean="0"/>
              <a:t>ស្</a:t>
            </a:r>
            <a:r>
              <a:rPr lang="km-KH" sz="4800" b="0" dirty="0"/>
              <a:t>តី</a:t>
            </a:r>
            <a:r>
              <a:rPr lang="km-KH" sz="4800" b="0" dirty="0" smtClean="0"/>
              <a:t>ពី</a:t>
            </a:r>
            <a:br>
              <a:rPr lang="km-KH" sz="4800" b="0" dirty="0" smtClean="0"/>
            </a:br>
            <a:r>
              <a:rPr lang="km-KH" sz="7200" b="0" dirty="0" smtClean="0"/>
              <a:t>ការ</a:t>
            </a:r>
            <a:r>
              <a:rPr lang="km-KH" sz="7200" b="0" dirty="0"/>
              <a:t>អភិវឌ្ឍឯកសារណែនាំគ្រូ</a:t>
            </a:r>
            <a:r>
              <a:rPr lang="km-KH" sz="7200" b="0" dirty="0" smtClean="0"/>
              <a:t>បង្រៀន</a:t>
            </a:r>
            <a:br>
              <a:rPr lang="km-KH" sz="7200" b="0" dirty="0" smtClean="0"/>
            </a:br>
            <a:r>
              <a:rPr lang="km-KH" sz="7200" b="0" dirty="0" smtClean="0"/>
              <a:t>មុខ</a:t>
            </a:r>
            <a:r>
              <a:rPr lang="km-KH" sz="7200" b="0" dirty="0"/>
              <a:t>វិជ្ជាគណិតវិទ្យា និងវិទ្យាសាស្រ្ត </a:t>
            </a:r>
            <a:r>
              <a:rPr lang="km-KH" sz="4800" b="0" dirty="0" smtClean="0"/>
              <a:t/>
            </a:r>
            <a:br>
              <a:rPr lang="km-KH" sz="4800" b="0" dirty="0" smtClean="0"/>
            </a:br>
            <a:r>
              <a:rPr lang="km-KH" sz="4800" b="0" dirty="0" smtClean="0"/>
              <a:t>នៅ</a:t>
            </a:r>
            <a:r>
              <a:rPr lang="km-KH" sz="4800" b="0" dirty="0"/>
              <a:t>មជ្ឈមណ្ឌលគរុកោសល្យភូមិភាគខេត្តតាកែវ </a:t>
            </a:r>
            <a:r>
              <a:rPr lang="km-KH" sz="4800" b="0" smtClean="0"/>
              <a:t/>
            </a:r>
            <a:br>
              <a:rPr lang="km-KH" sz="4800" b="0" smtClean="0"/>
            </a:br>
            <a:r>
              <a:rPr lang="km-KH" sz="4800" b="0"/>
              <a:t>ថ្ងៃទី១៨ ដល់ថ្ងៃទី២២  ខែមករា ឆ្នាំ២០១៦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km-KH" sz="4800" b="0" dirty="0"/>
              <a:t>	ឧបត្ថម្ភថវិការដោយគម្រោង </a:t>
            </a:r>
            <a:r>
              <a:rPr lang="en-US" sz="2400" b="0" dirty="0"/>
              <a:t>ESDP3</a:t>
            </a:r>
            <a:endParaRPr lang="en-US" sz="4800" b="0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83591" y="2590800"/>
            <a:ext cx="5382128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200" dirty="0" smtClean="0">
                <a:cs typeface="+mn-cs"/>
              </a:rPr>
              <a:t>វិធីសាស្ត្របង្រៀន៖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6413"/>
            <a:ext cx="8610600" cy="4297363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748813"/>
            <a:ext cx="8610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t">
              <a:lnSpc>
                <a:spcPct val="150000"/>
              </a:lnSpc>
            </a:pPr>
            <a:r>
              <a:rPr lang="en-US" sz="2400" dirty="0" smtClean="0"/>
              <a:t>What are the qualities of a good teacher?</a:t>
            </a:r>
          </a:p>
          <a:p>
            <a:pPr marL="285750" indent="-285750" fontAlgn="t">
              <a:lnSpc>
                <a:spcPct val="150000"/>
              </a:lnSpc>
            </a:pPr>
            <a:r>
              <a:rPr lang="km-KH" sz="2400" dirty="0" smtClean="0"/>
              <a:t>តើគ្រូល្អមានសមត្ថភាពអ្វីខ្លះ?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2806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dirty="0" smtClean="0">
                <a:cs typeface="+mn-cs"/>
              </a:rPr>
              <a:t>សំណួរពិគ្រោះ  ៖  មានបញ្ហាដែរឬទេ?</a:t>
            </a:r>
            <a:endParaRPr lang="en-US" sz="3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http://cache1.asset-cache.net/gc/534576369-elementary-school-children-bored-in-gettyimages.jpg?v=1&amp;c=IWSAsset&amp;k=2&amp;d=0PkyRD1ufSc7uolb2VdR3T69VaWLOJjPQtqfpI%2F5ld%2FavZvqoguqsQDLwBpuXO91H98%2FO2O7kLSShOYBSXdR2A%3D%3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990975" cy="266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cache4.asset-cache.net/gc/534576609-elementary-school-children-in-classroom-gettyimages.jpg?v=1&amp;c=IWSAsset&amp;k=2&amp;d=vCufnhha7lWTABGWswCjaBzyQkcrW6L%2BMjaEDrOfz52A9ZcwmiEcGLYKiIIv%2BqO%2Fnt5ePO6PRv6ZyKQ%2B%2BOP7lQ%3D%3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68" y="2590800"/>
            <a:ext cx="3322032" cy="259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082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dirty="0">
                <a:cs typeface="+mn-cs"/>
              </a:rPr>
              <a:t>សំណួរពិគ្រោះ  ៖  មានបញ្ហា</a:t>
            </a:r>
            <a:r>
              <a:rPr lang="km-KH" sz="3600" dirty="0" smtClean="0">
                <a:cs typeface="+mn-cs"/>
              </a:rPr>
              <a:t>ដែរឬទេ</a:t>
            </a:r>
            <a:r>
              <a:rPr lang="km-KH" sz="3600" dirty="0">
                <a:cs typeface="+mn-cs"/>
              </a:rPr>
              <a:t>?</a:t>
            </a:r>
            <a:endParaRPr lang="en-US" sz="3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6" descr="https://bigsmilesha.files.wordpress.com/2012/10/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248400" cy="416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7616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m-KH" sz="3600" dirty="0" smtClean="0">
                <a:cs typeface="+mn-cs"/>
              </a:rPr>
              <a:t>តើគ្រូអាចជ្រើសរើសសិស្សដោយរបៀបណា?</a:t>
            </a:r>
            <a:endParaRPr lang="en-US" sz="3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km-KH" dirty="0" smtClean="0"/>
              <a:t>គ្រូជ្រើសរើសសិស្ស ៖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km-KH" dirty="0" smtClean="0"/>
              <a:t>ដែលចង់ចូលរួម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km-KH" dirty="0" smtClean="0"/>
              <a:t>ដែលនៅមុខ និងកណ្ដាលថ្នាក់រៀន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ប៉ុន្តែគ្រូត្រូវមានយុត្តិធម៌ និងសមភាព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គ្រូជ្រើសរើសសិស្សដែលលើកដៃញឹកញាប់ សិស្សនោះមានឱកាសច្រើន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គ្រូត្រូវធានាថាសិស្សទាំងអស់មានឱកាសគិតគ្រប់ពេលវេលា.....កុំឱ្យសិស្សសំរាក!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049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dirty="0" smtClean="0">
                <a:cs typeface="+mn-cs"/>
              </a:rPr>
              <a:t>វិធីជ្រើសរើសសិស្សដែលមានយុត្តិធម៌ ៖</a:t>
            </a:r>
            <a:endParaRPr lang="en-US" sz="3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dirty="0" smtClean="0"/>
              <a:t>ហាមឱ្យសិស្សលើកដៃ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ជ្រើរើសដោយរបៀបចៃដន្យ</a:t>
            </a:r>
          </a:p>
          <a:p>
            <a:pPr>
              <a:lnSpc>
                <a:spcPct val="150000"/>
              </a:lnSpc>
            </a:pPr>
            <a:endParaRPr lang="km-KH" dirty="0"/>
          </a:p>
          <a:p>
            <a:pPr>
              <a:lnSpc>
                <a:spcPct val="150000"/>
              </a:lnSpc>
            </a:pPr>
            <a:r>
              <a:rPr lang="km-KH" dirty="0" smtClean="0"/>
              <a:t>កំប៉ុងចៃដន្យ /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m-KH" dirty="0" smtClean="0"/>
              <a:t>កំប៉ុងជ្រើសរើស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 descr="http://st-peters.wikispaces.com/file/view/Lolly_sticks.jpg/209976442/171x177/Lolly_stic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199"/>
            <a:ext cx="3048000" cy="315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77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km-KH" dirty="0" smtClean="0"/>
              <a:t>គ្រូត្រូវឱ្យសិស្ស</a:t>
            </a:r>
            <a:r>
              <a:rPr lang="km-KH" b="1" dirty="0" smtClean="0"/>
              <a:t>ទាំងអស់</a:t>
            </a:r>
            <a:r>
              <a:rPr lang="km-KH" dirty="0" smtClean="0"/>
              <a:t>មានឱកាសចូលរួមស្មើគ្នា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គ្រូទទួលខុសត្រូវបង្រៀនសិស្ស</a:t>
            </a:r>
            <a:r>
              <a:rPr lang="km-KH" b="1" dirty="0" smtClean="0"/>
              <a:t>ទាំងអស់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សិស្ស</a:t>
            </a:r>
            <a:r>
              <a:rPr lang="km-KH" b="1" dirty="0" smtClean="0"/>
              <a:t>ទាំងអស់</a:t>
            </a:r>
            <a:r>
              <a:rPr lang="km-KH" dirty="0" smtClean="0"/>
              <a:t>ត្រូវដឹងថា៖ នៅពេលដែលគ្រូសួរសំណួរ គេត្រូវត្រៀមចម្លើយ</a:t>
            </a:r>
          </a:p>
          <a:p>
            <a:pPr>
              <a:lnSpc>
                <a:spcPct val="150000"/>
              </a:lnSpc>
            </a:pPr>
            <a:r>
              <a:rPr lang="km-KH" dirty="0" smtClean="0"/>
              <a:t>កុំឱ្យសិស្សមានពេលសំរាកនៅម៉ោងសិក្សា!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422032"/>
            <a:ext cx="8077200" cy="1143000"/>
          </a:xfrm>
        </p:spPr>
        <p:txBody>
          <a:bodyPr/>
          <a:lstStyle/>
          <a:p>
            <a:pPr algn="ctr"/>
            <a:r>
              <a:rPr lang="km-KH" dirty="0" smtClean="0">
                <a:cs typeface="+mn-cs"/>
              </a:rPr>
              <a:t>ការសង្ខេប ៖</a:t>
            </a:r>
            <a:endParaRPr lang="en-US" dirty="0"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748813"/>
            <a:ext cx="80772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827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594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Training</vt:lpstr>
      <vt:lpstr>សិក្ខាសាលា ស្តីពី ការអភិវឌ្ឍឯកសារណែនាំគ្រូបង្រៀន មុខវិជ្ជាគណិតវិទ្យា និងវិទ្យាសាស្រ្ត  នៅមជ្ឈមណ្ឌលគរុកោសល្យភូមិភាគខេត្តតាកែវ  ថ្ងៃទី១៨ ដល់ថ្ងៃទី២២  ខែមករា ឆ្នាំ២០១៦  ឧបត្ថម្ភថវិការដោយគម្រោង ESDP3</vt:lpstr>
      <vt:lpstr>វិធីសាស្ត្របង្រៀន៖</vt:lpstr>
      <vt:lpstr>សំណួរពិគ្រោះ  ៖  មានបញ្ហាដែរឬទេ?</vt:lpstr>
      <vt:lpstr>សំណួរពិគ្រោះ  ៖  មានបញ្ហាដែរឬទេ?</vt:lpstr>
      <vt:lpstr>តើគ្រូអាចជ្រើសរើសសិស្សដោយរបៀបណា?</vt:lpstr>
      <vt:lpstr>វិធីជ្រើសរើសសិស្សដែលមានយុត្តិធម៌ ៖</vt:lpstr>
      <vt:lpstr>ការសង្ខេប 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2015-11-09T08:13:32Z</dcterms:created>
  <dcterms:modified xsi:type="dcterms:W3CDTF">2016-01-18T09:28:17Z</dcterms:modified>
</cp:coreProperties>
</file>