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7" r:id="rId2"/>
    <p:sldId id="304" r:id="rId3"/>
    <p:sldId id="347" r:id="rId4"/>
    <p:sldId id="318" r:id="rId5"/>
    <p:sldId id="344" r:id="rId6"/>
    <p:sldId id="319" r:id="rId7"/>
    <p:sldId id="337" r:id="rId8"/>
    <p:sldId id="338" r:id="rId9"/>
    <p:sldId id="350" r:id="rId10"/>
    <p:sldId id="362" r:id="rId11"/>
    <p:sldId id="364" r:id="rId12"/>
    <p:sldId id="361" r:id="rId13"/>
    <p:sldId id="371" r:id="rId14"/>
    <p:sldId id="372" r:id="rId15"/>
    <p:sldId id="373" r:id="rId16"/>
    <p:sldId id="374" r:id="rId17"/>
    <p:sldId id="375" r:id="rId18"/>
    <p:sldId id="340" r:id="rId19"/>
    <p:sldId id="333" r:id="rId20"/>
    <p:sldId id="368" r:id="rId21"/>
    <p:sldId id="369" r:id="rId22"/>
    <p:sldId id="370" r:id="rId23"/>
    <p:sldId id="329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367"/>
          </p14:sldIdLst>
        </p14:section>
        <p14:section name="Overview and Objectives" id="{ABA716BF-3A5C-4ADB-94C9-CFEF84EBA240}">
          <p14:sldIdLst>
            <p14:sldId id="304"/>
            <p14:sldId id="347"/>
            <p14:sldId id="318"/>
            <p14:sldId id="344"/>
            <p14:sldId id="319"/>
            <p14:sldId id="337"/>
            <p14:sldId id="338"/>
            <p14:sldId id="350"/>
            <p14:sldId id="362"/>
            <p14:sldId id="364"/>
            <p14:sldId id="361"/>
            <p14:sldId id="371"/>
            <p14:sldId id="372"/>
            <p14:sldId id="373"/>
            <p14:sldId id="374"/>
            <p14:sldId id="375"/>
            <p14:sldId id="340"/>
            <p14:sldId id="333"/>
            <p14:sldId id="368"/>
            <p14:sldId id="369"/>
            <p14:sldId id="370"/>
            <p14:sldId id="329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8810" autoAdjust="0"/>
  </p:normalViewPr>
  <p:slideViewPr>
    <p:cSldViewPr>
      <p:cViewPr>
        <p:scale>
          <a:sx n="60" d="100"/>
          <a:sy n="60" d="100"/>
        </p:scale>
        <p:origin x="-16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8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06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introduction slide.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Improve subject knowledge based on learning from the reference documents.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Learn to write integrated lesson plans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Improve capacity to use CCL methodology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Need to try out the new methodology contained in the reference documents.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3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Fractional distillation:</a:t>
            </a:r>
            <a:r>
              <a:rPr lang="en-US" baseline="0" dirty="0" smtClean="0"/>
              <a:t> </a:t>
            </a:r>
            <a:r>
              <a:rPr lang="km-KH" baseline="0" dirty="0" smtClean="0"/>
              <a:t>បំណិតតាមប្រភាគ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0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5B92-ECEC-4ED7-86F5-5A34F6233BDF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FAE0-0C5A-41ED-9E11-E98F3B73384E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0D64FF61-D326-448E-9B7F-0396A5F8D198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E341-F62F-4046-9F33-D86A24EDDFAC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85A9-F6B0-4FA3-83CE-DBCB7E815B62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5CC-6B3E-4A8C-9453-1D06700DFCCB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C00E-003A-4D79-AA2C-930A521E3D1D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03C7-58B8-4CE1-9529-57B016302094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D326-7BE1-464F-9F60-78D6C530F903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151A-C753-4B4A-8922-1AF439D89E15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BE76-CB88-40D0-A472-C11FF06F1916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66DB-E3D5-40BD-B3B6-FD47093E2912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ou789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81000"/>
            <a:ext cx="9144000" cy="5334000"/>
          </a:xfrm>
        </p:spPr>
        <p:txBody>
          <a:bodyPr>
            <a:noAutofit/>
          </a:bodyPr>
          <a:lstStyle/>
          <a:p>
            <a:pPr algn="ctr">
              <a:lnSpc>
                <a:spcPct val="175000"/>
              </a:lnSpc>
            </a:pPr>
            <a:r>
              <a:rPr lang="km-KH" sz="3600" b="0" dirty="0">
                <a:latin typeface="Khmer OS Moul Light" pitchFamily="2" charset="0"/>
                <a:cs typeface="Khmer OS Moul Light" pitchFamily="2" charset="0"/>
              </a:rPr>
              <a:t>វគ្គ</a:t>
            </a:r>
            <a:r>
              <a:rPr lang="km-KH" sz="3600" b="0" dirty="0" smtClean="0">
                <a:latin typeface="Khmer OS Moul Light" pitchFamily="2" charset="0"/>
                <a:cs typeface="Khmer OS Moul Light" pitchFamily="2" charset="0"/>
              </a:rPr>
              <a:t>បំប៉នគរុសិស្ស</a:t>
            </a:r>
            <a:r>
              <a:rPr lang="en-US" sz="3600" b="0" dirty="0" smtClean="0">
                <a:latin typeface="Khmer OS Moul Light" pitchFamily="2" charset="0"/>
                <a:cs typeface="Khmer OS Moul Light" pitchFamily="2" charset="0"/>
              </a:rPr>
              <a:t/>
            </a:r>
            <a:br>
              <a:rPr lang="en-US" sz="3600" b="0" dirty="0" smtClean="0">
                <a:latin typeface="Khmer OS Moul Light" pitchFamily="2" charset="0"/>
                <a:cs typeface="Khmer OS Moul Light" pitchFamily="2" charset="0"/>
              </a:rPr>
            </a:br>
            <a:r>
              <a:rPr lang="km-KH" sz="2800" b="0" dirty="0" smtClean="0">
                <a:latin typeface="Khmer OS Moul Light" pitchFamily="2" charset="0"/>
                <a:cs typeface="Khmer OS Moul Light" pitchFamily="2" charset="0"/>
              </a:rPr>
              <a:t>ស្</a:t>
            </a:r>
            <a:r>
              <a:rPr lang="km-KH" sz="2800" b="0" dirty="0">
                <a:latin typeface="Khmer OS Moul Light" pitchFamily="2" charset="0"/>
                <a:cs typeface="Khmer OS Moul Light" pitchFamily="2" charset="0"/>
              </a:rPr>
              <a:t>តី</a:t>
            </a:r>
            <a:r>
              <a:rPr lang="km-KH" sz="2800" b="0" dirty="0" smtClean="0">
                <a:latin typeface="Khmer OS Moul Light" pitchFamily="2" charset="0"/>
                <a:cs typeface="Khmer OS Moul Light" pitchFamily="2" charset="0"/>
              </a:rPr>
              <a:t>ពី</a:t>
            </a:r>
            <a:r>
              <a:rPr lang="en-US" sz="3600" b="0" dirty="0" smtClean="0">
                <a:latin typeface="Khmer OS Moul Light" pitchFamily="2" charset="0"/>
                <a:cs typeface="Khmer OS Moul Light" pitchFamily="2" charset="0"/>
              </a:rPr>
              <a:t/>
            </a:r>
            <a:br>
              <a:rPr lang="en-US" sz="3600" b="0" dirty="0" smtClean="0">
                <a:latin typeface="Khmer OS Moul Light" pitchFamily="2" charset="0"/>
                <a:cs typeface="Khmer OS Moul Light" pitchFamily="2" charset="0"/>
              </a:rPr>
            </a:br>
            <a:r>
              <a:rPr lang="km-KH" sz="3600" b="0" dirty="0" smtClean="0">
                <a:latin typeface="Khmer OS Moul Light" pitchFamily="2" charset="0"/>
                <a:cs typeface="Khmer OS Moul Light" pitchFamily="2" charset="0"/>
              </a:rPr>
              <a:t>ការ</a:t>
            </a:r>
            <a:r>
              <a:rPr lang="km-KH" sz="3600" b="0" dirty="0">
                <a:latin typeface="Khmer OS Moul Light" pitchFamily="2" charset="0"/>
                <a:cs typeface="Khmer OS Moul Light" pitchFamily="2" charset="0"/>
              </a:rPr>
              <a:t>ប្រើប្រាស់ឯកសារណែនាំគ្រូ</a:t>
            </a:r>
            <a:r>
              <a:rPr lang="km-KH" sz="3600" b="0" dirty="0" smtClean="0">
                <a:latin typeface="Khmer OS Moul Light" pitchFamily="2" charset="0"/>
                <a:cs typeface="Khmer OS Moul Light" pitchFamily="2" charset="0"/>
              </a:rPr>
              <a:t>បង្រៀន</a:t>
            </a:r>
            <a:r>
              <a:rPr lang="en-US" sz="3600" b="0" dirty="0" smtClean="0">
                <a:latin typeface="Khmer OS Moul Light" pitchFamily="2" charset="0"/>
                <a:cs typeface="Khmer OS Moul Light" pitchFamily="2" charset="0"/>
              </a:rPr>
              <a:t/>
            </a:r>
            <a:br>
              <a:rPr lang="en-US" sz="3600" b="0" dirty="0" smtClean="0">
                <a:latin typeface="Khmer OS Moul Light" pitchFamily="2" charset="0"/>
                <a:cs typeface="Khmer OS Moul Light" pitchFamily="2" charset="0"/>
              </a:rPr>
            </a:br>
            <a:r>
              <a:rPr lang="km-KH" sz="3600" b="0" dirty="0" smtClean="0">
                <a:latin typeface="Khmer OS Moul Light" pitchFamily="2" charset="0"/>
                <a:cs typeface="Khmer OS Moul Light" pitchFamily="2" charset="0"/>
              </a:rPr>
              <a:t>គ</a:t>
            </a:r>
            <a:r>
              <a:rPr lang="km-KH" sz="3600" b="0" dirty="0">
                <a:latin typeface="Khmer OS Moul Light" pitchFamily="2" charset="0"/>
                <a:cs typeface="Khmer OS Moul Light" pitchFamily="2" charset="0"/>
              </a:rPr>
              <a:t>ណិតវិទ្យា និងវិទ្យាសាស្ត្រ</a:t>
            </a:r>
            <a:r>
              <a:rPr lang="en-US" sz="3200" b="0" dirty="0">
                <a:latin typeface="Khmer OS Moul Light" pitchFamily="2" charset="0"/>
                <a:cs typeface="Khmer OS Moul Light" pitchFamily="2" charset="0"/>
              </a:rPr>
              <a:t/>
            </a:r>
            <a:br>
              <a:rPr lang="en-US" sz="3200" b="0" dirty="0">
                <a:latin typeface="Khmer OS Moul Light" pitchFamily="2" charset="0"/>
                <a:cs typeface="Khmer OS Moul Light" pitchFamily="2" charset="0"/>
              </a:rPr>
            </a:br>
            <a:r>
              <a:rPr lang="km-KH" sz="2800" b="0" dirty="0" smtClean="0">
                <a:latin typeface="Khmer OS Moul Light" pitchFamily="2" charset="0"/>
                <a:cs typeface="Khmer OS Moul Light" pitchFamily="2" charset="0"/>
              </a:rPr>
              <a:t>នៅ</a:t>
            </a:r>
            <a:r>
              <a:rPr lang="km-KH" sz="2800" b="0" dirty="0">
                <a:latin typeface="Khmer OS Moul Light" pitchFamily="2" charset="0"/>
                <a:cs typeface="Khmer OS Moul Light" pitchFamily="2" charset="0"/>
              </a:rPr>
              <a:t>មជ្ឈមណ្ឌលគរុកោសល្យភូមិភាគខេត្ត​កំពង់ចាម</a:t>
            </a:r>
            <a:r>
              <a:rPr lang="en-US" sz="3200" b="0" dirty="0">
                <a:latin typeface="Khmer OS Moul Light" pitchFamily="2" charset="0"/>
                <a:cs typeface="Khmer OS Moul Light" pitchFamily="2" charset="0"/>
              </a:rPr>
              <a:t/>
            </a:r>
            <a:br>
              <a:rPr lang="en-US" sz="3200" b="0" dirty="0">
                <a:latin typeface="Khmer OS Moul Light" pitchFamily="2" charset="0"/>
                <a:cs typeface="Khmer OS Moul Light" pitchFamily="2" charset="0"/>
              </a:rPr>
            </a:br>
            <a:r>
              <a:rPr lang="km-KH" sz="1600" b="0" dirty="0">
                <a:latin typeface="Khmer OS Moul Light" pitchFamily="2" charset="0"/>
                <a:cs typeface="Khmer OS Moul Light" pitchFamily="2" charset="0"/>
              </a:rPr>
              <a:t>ចាប់ពីថ្ងៃចន្ទ ១០កើត ដល់ថ្ងៃព្រហស្បត្តិ៍ ១៣កើត ខែចេត្រ ឆ្នាំរកា នព្វស័ក ព.ស ២៥៦១ </a:t>
            </a:r>
            <a:r>
              <a:rPr lang="en-US" sz="1600" b="0" dirty="0">
                <a:latin typeface="Khmer OS Moul Light" pitchFamily="2" charset="0"/>
                <a:cs typeface="Khmer OS Moul Light" pitchFamily="2" charset="0"/>
              </a:rPr>
              <a:t/>
            </a:r>
            <a:br>
              <a:rPr lang="en-US" sz="1600" b="0" dirty="0">
                <a:latin typeface="Khmer OS Moul Light" pitchFamily="2" charset="0"/>
                <a:cs typeface="Khmer OS Moul Light" pitchFamily="2" charset="0"/>
              </a:rPr>
            </a:br>
            <a:r>
              <a:rPr lang="km-KH" sz="1600" b="0" dirty="0">
                <a:latin typeface="Khmer OS Moul Light" pitchFamily="2" charset="0"/>
                <a:cs typeface="Khmer OS Moul Light" pitchFamily="2" charset="0"/>
              </a:rPr>
              <a:t>ត្រូវនឹងទី២៦​ ដល់ថ្ងៃទី២៩ ខែមីនា ឆ្នាំ២០១៨ </a:t>
            </a:r>
            <a:endParaRPr lang="en-US" sz="1600" b="0" dirty="0">
              <a:latin typeface="Khmer OS Moul Light" pitchFamily="2" charset="0"/>
              <a:cs typeface="Khmer OS Moul Light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83591" y="2590800"/>
            <a:ext cx="53821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6019800"/>
            <a:ext cx="4166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4000" dirty="0">
                <a:cs typeface="+mj-cs"/>
              </a:rPr>
              <a:t>ឧបត្ថម្ភថវិកាដោយគម្រោង </a:t>
            </a:r>
            <a:r>
              <a:rPr lang="en-US" sz="2400" dirty="0"/>
              <a:t>ESDP3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66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3400" y="515007"/>
            <a:ext cx="10610193" cy="580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00200" y="4419600"/>
            <a:ext cx="3505200" cy="903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4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800" y="596461"/>
            <a:ext cx="10421007" cy="581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855076" y="33528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52578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0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3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6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6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6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6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6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sz="6000" dirty="0" smtClean="0"/>
              <a:t>កិច្ចសន្យា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8686800" cy="45983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m-KH" dirty="0"/>
              <a:t>សូមកត់ត្រា</a:t>
            </a:r>
            <a:r>
              <a:rPr lang="km-KH" dirty="0">
                <a:solidFill>
                  <a:srgbClr val="FF0000"/>
                </a:solidFill>
              </a:rPr>
              <a:t>វិធីសារបង្រៀន </a:t>
            </a:r>
            <a:r>
              <a:rPr lang="km-KH" b="1" dirty="0">
                <a:solidFill>
                  <a:srgbClr val="FF0000"/>
                </a:solidFill>
              </a:rPr>
              <a:t>៣</a:t>
            </a:r>
            <a:r>
              <a:rPr lang="km-KH" dirty="0"/>
              <a:t> </a:t>
            </a:r>
            <a:r>
              <a:rPr lang="km-KH" dirty="0" smtClean="0"/>
              <a:t>ដែលអាច</a:t>
            </a:r>
            <a:r>
              <a:rPr lang="km-KH" dirty="0">
                <a:solidFill>
                  <a:srgbClr val="FF0000"/>
                </a:solidFill>
              </a:rPr>
              <a:t>ប្រើប្រាស់ដើម្បីកែលម្អគុណភាពរៀន </a:t>
            </a:r>
            <a:r>
              <a:rPr lang="km-KH" dirty="0"/>
              <a:t>និងបង្រៀននៅពេលអនាគត​ ៖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km-KH" dirty="0"/>
              <a:t>២​ សន្លឹក</a:t>
            </a:r>
          </a:p>
          <a:p>
            <a:pPr>
              <a:lnSpc>
                <a:spcPct val="150000"/>
              </a:lnSpc>
            </a:pPr>
            <a:r>
              <a:rPr lang="km-KH" dirty="0"/>
              <a:t>១ សន្លឹកឱ្យយើងវិញ</a:t>
            </a:r>
          </a:p>
          <a:p>
            <a:pPr>
              <a:lnSpc>
                <a:spcPct val="150000"/>
              </a:lnSpc>
            </a:pPr>
            <a:r>
              <a:rPr lang="km-KH" dirty="0"/>
              <a:t>១ សន្លឹក</a:t>
            </a:r>
            <a:r>
              <a:rPr lang="km-KH" dirty="0" smtClean="0"/>
              <a:t>បង្ហាញគ្រូឧទ្ទេស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80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km-KH" sz="6000" dirty="0" smtClean="0"/>
              <a:t>យោបល់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077200" cy="4297363"/>
          </a:xfrm>
        </p:spPr>
        <p:txBody>
          <a:bodyPr/>
          <a:lstStyle/>
          <a:p>
            <a:r>
              <a:rPr lang="en-US" dirty="0" smtClean="0"/>
              <a:t>English proverb: “step by step”</a:t>
            </a:r>
            <a:endParaRPr lang="km-KH" dirty="0" smtClean="0"/>
          </a:p>
          <a:p>
            <a:r>
              <a:rPr lang="km-KH" dirty="0" smtClean="0"/>
              <a:t>សុភាសិតអង់គ្លេស៖ មួយជំហានៗ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innovistaireland.files.wordpress.com/2011/07/onemanba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992439" cy="46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kulele c cho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590800"/>
            <a:ext cx="427022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12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066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 smtClean="0">
                <a:cs typeface="+mn-cs"/>
              </a:rPr>
              <a:t>លទ្ធផលរបស់គម្រោងអភិវឌ្ឍវិ</a:t>
            </a:r>
            <a:r>
              <a:rPr lang="km-KH" sz="3200" dirty="0">
                <a:cs typeface="+mn-cs"/>
              </a:rPr>
              <a:t>ស័យអប់រំទី</a:t>
            </a:r>
            <a:r>
              <a:rPr lang="km-KH" sz="3200" dirty="0" smtClean="0">
                <a:cs typeface="+mn-cs"/>
              </a:rPr>
              <a:t>៣ </a:t>
            </a:r>
            <a:endParaRPr lang="en-US" sz="32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610600" cy="4297363"/>
          </a:xfrm>
        </p:spPr>
        <p:txBody>
          <a:bodyPr>
            <a:normAutofit/>
          </a:bodyPr>
          <a:lstStyle/>
          <a:p>
            <a:pPr marR="530225" lvl="0">
              <a:lnSpc>
                <a:spcPts val="2400"/>
              </a:lnSpc>
              <a:buFont typeface="Symbol"/>
              <a:buChar char=""/>
            </a:pPr>
            <a:endParaRPr lang="en-AU" sz="2400" i="1" kern="1400" dirty="0"/>
          </a:p>
          <a:p>
            <a:pPr marL="514350" lvl="0" indent="-514350">
              <a:buFont typeface="+mj-lt"/>
              <a:buAutoNum type="arabicPeriod"/>
            </a:pPr>
            <a:r>
              <a:rPr lang="km-KH" dirty="0" smtClean="0"/>
              <a:t>....</a:t>
            </a:r>
          </a:p>
          <a:p>
            <a:pPr marL="514350" marR="530225" lvl="0" indent="-514350">
              <a:lnSpc>
                <a:spcPts val="2400"/>
              </a:lnSpc>
              <a:buFont typeface="+mj-lt"/>
              <a:buAutoNum type="arabicPeriod"/>
            </a:pPr>
            <a:endParaRPr lang="en-AU" kern="1400" spc="-150" dirty="0"/>
          </a:p>
          <a:p>
            <a:pPr marL="514350" lvl="0" indent="-514350">
              <a:buFont typeface="+mj-lt"/>
              <a:buAutoNum type="arabicPeriod"/>
            </a:pPr>
            <a:r>
              <a:rPr lang="km-KH" dirty="0" smtClean="0">
                <a:solidFill>
                  <a:srgbClr val="FF0000"/>
                </a:solidFill>
              </a:rPr>
              <a:t>ការ</a:t>
            </a:r>
            <a:r>
              <a:rPr lang="km-KH" dirty="0">
                <a:solidFill>
                  <a:srgbClr val="FF0000"/>
                </a:solidFill>
              </a:rPr>
              <a:t>កែលម្អគុណភាព</a:t>
            </a:r>
            <a:r>
              <a:rPr lang="km-KH" dirty="0" smtClean="0">
                <a:solidFill>
                  <a:srgbClr val="FF0000"/>
                </a:solidFill>
              </a:rPr>
              <a:t>អប់រំកម្រិតមូលដ្ឋាន</a:t>
            </a:r>
          </a:p>
          <a:p>
            <a:pPr marL="514350" marR="530225" lvl="0" indent="-514350">
              <a:lnSpc>
                <a:spcPts val="2400"/>
              </a:lnSpc>
              <a:buFont typeface="+mj-lt"/>
              <a:buAutoNum type="arabicPeriod"/>
            </a:pPr>
            <a:endParaRPr lang="en-AU" kern="1400" spc="-150" dirty="0"/>
          </a:p>
          <a:p>
            <a:pPr marL="514350" lvl="0" indent="-514350">
              <a:buFont typeface="+mj-lt"/>
              <a:buAutoNum type="arabicPeriod"/>
            </a:pPr>
            <a:r>
              <a:rPr lang="km-KH" dirty="0" smtClean="0"/>
              <a:t>....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34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>
                <a:solidFill>
                  <a:srgbClr val="FF0000"/>
                </a:solidFill>
              </a:rPr>
              <a:t>គោលបំណង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ESDP3 </a:t>
            </a:r>
            <a:r>
              <a:rPr lang="km-KH" sz="3200" dirty="0" smtClean="0">
                <a:solidFill>
                  <a:srgbClr val="FF0000"/>
                </a:solidFill>
              </a:rPr>
              <a:t>៖  កាត់បន្ថយអា</a:t>
            </a:r>
            <a:r>
              <a:rPr lang="km-KH" sz="3200" dirty="0">
                <a:solidFill>
                  <a:srgbClr val="FF0000"/>
                </a:solidFill>
              </a:rPr>
              <a:t>ត្រាបោះបង់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63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sz="6000" dirty="0" smtClean="0"/>
              <a:t>យោបល់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77200" cy="4297363"/>
          </a:xfrm>
        </p:spPr>
        <p:txBody>
          <a:bodyPr/>
          <a:lstStyle/>
          <a:p>
            <a:r>
              <a:rPr lang="km-KH" dirty="0" smtClean="0"/>
              <a:t>ចាប់ផ្ដើមងាយ....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fractional distillation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8" y="2133600"/>
            <a:ext cx="501729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23" y="2628900"/>
            <a:ext cx="383407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50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sz="6000" dirty="0" smtClean="0"/>
              <a:t>យោបល់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77200" cy="4297363"/>
          </a:xfrm>
        </p:spPr>
        <p:txBody>
          <a:bodyPr/>
          <a:lstStyle/>
          <a:p>
            <a:r>
              <a:rPr lang="km-KH" dirty="0" smtClean="0"/>
              <a:t>ចាប់ផ្ដើមងាយ....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2" descr="Image result for pig heart dissection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pig heart dissection"/>
          <p:cNvSpPr>
            <a:spLocks noChangeAspect="1" noChangeArrowheads="1"/>
          </p:cNvSpPr>
          <p:nvPr/>
        </p:nvSpPr>
        <p:spPr bwMode="auto">
          <a:xfrm>
            <a:off x="307975" y="-14557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pig heart dissection"/>
          <p:cNvSpPr>
            <a:spLocks noChangeAspect="1" noChangeArrowheads="1"/>
          </p:cNvSpPr>
          <p:nvPr/>
        </p:nvSpPr>
        <p:spPr bwMode="auto">
          <a:xfrm>
            <a:off x="460375" y="-13033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pig heart dissection"/>
          <p:cNvSpPr>
            <a:spLocks noChangeAspect="1" noChangeArrowheads="1"/>
          </p:cNvSpPr>
          <p:nvPr/>
        </p:nvSpPr>
        <p:spPr bwMode="auto">
          <a:xfrm>
            <a:off x="612775" y="-11509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126" y="2981442"/>
            <a:ext cx="3979274" cy="21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014" y="2211388"/>
            <a:ext cx="4303986" cy="360608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239000" y="4267200"/>
            <a:ext cx="1295400" cy="914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4876800"/>
            <a:ext cx="1108075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6958" y="3729737"/>
            <a:ext cx="689741" cy="447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63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sz="6000" dirty="0" smtClean="0"/>
              <a:t>យោបល់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77200" cy="4297363"/>
          </a:xfrm>
        </p:spPr>
        <p:txBody>
          <a:bodyPr/>
          <a:lstStyle/>
          <a:p>
            <a:r>
              <a:rPr lang="km-KH" dirty="0" smtClean="0"/>
              <a:t>ចាប់ផ្ដើមងាយ....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2" descr="Image result for pig heart dissection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pig heart dissection"/>
          <p:cNvSpPr>
            <a:spLocks noChangeAspect="1" noChangeArrowheads="1"/>
          </p:cNvSpPr>
          <p:nvPr/>
        </p:nvSpPr>
        <p:spPr bwMode="auto">
          <a:xfrm>
            <a:off x="307975" y="-14557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pig heart dissection"/>
          <p:cNvSpPr>
            <a:spLocks noChangeAspect="1" noChangeArrowheads="1"/>
          </p:cNvSpPr>
          <p:nvPr/>
        </p:nvSpPr>
        <p:spPr bwMode="auto">
          <a:xfrm>
            <a:off x="460375" y="-13033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pig heart dissection"/>
          <p:cNvSpPr>
            <a:spLocks noChangeAspect="1" noChangeArrowheads="1"/>
          </p:cNvSpPr>
          <p:nvPr/>
        </p:nvSpPr>
        <p:spPr bwMode="auto">
          <a:xfrm>
            <a:off x="612775" y="-11509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complex mathematical proof"/>
          <p:cNvSpPr>
            <a:spLocks noChangeAspect="1" noChangeArrowheads="1"/>
          </p:cNvSpPr>
          <p:nvPr/>
        </p:nvSpPr>
        <p:spPr bwMode="auto">
          <a:xfrm>
            <a:off x="155575" y="-1608138"/>
            <a:ext cx="4886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mplex mathematical proof"/>
          <p:cNvSpPr>
            <a:spLocks noChangeAspect="1" noChangeArrowheads="1"/>
          </p:cNvSpPr>
          <p:nvPr/>
        </p:nvSpPr>
        <p:spPr bwMode="auto">
          <a:xfrm>
            <a:off x="307975" y="-1455738"/>
            <a:ext cx="4886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omplex mathematical proof"/>
          <p:cNvSpPr>
            <a:spLocks noChangeAspect="1" noChangeArrowheads="1"/>
          </p:cNvSpPr>
          <p:nvPr/>
        </p:nvSpPr>
        <p:spPr bwMode="auto">
          <a:xfrm>
            <a:off x="460375" y="-1303338"/>
            <a:ext cx="4886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0" y="2058988"/>
            <a:ext cx="4771657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2590800"/>
            <a:ext cx="3121573" cy="20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10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km-KH" sz="11500" dirty="0" smtClean="0"/>
              <a:t>សូមអរគុណ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292650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8382000" cy="6629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km-KH" b="1" dirty="0" smtClean="0"/>
              <a:t>វត្ថុបំ</a:t>
            </a:r>
            <a:r>
              <a:rPr lang="km-KH" b="1" dirty="0"/>
              <a:t>ណ</a:t>
            </a:r>
            <a:r>
              <a:rPr lang="km-KH" b="1" dirty="0" smtClean="0"/>
              <a:t>ង៖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km-KH" dirty="0" smtClean="0"/>
              <a:t>រៀន</a:t>
            </a:r>
            <a:r>
              <a:rPr lang="km-KH" dirty="0"/>
              <a:t>បន្ថែមនូវរាល់</a:t>
            </a:r>
            <a:r>
              <a:rPr lang="km-KH" dirty="0">
                <a:solidFill>
                  <a:srgbClr val="FF0000"/>
                </a:solidFill>
              </a:rPr>
              <a:t>ចំណេះដឹង</a:t>
            </a:r>
            <a:r>
              <a:rPr lang="km-KH" dirty="0"/>
              <a:t>ដែលទាក់ទងនឹងមុខវិជ្ជារបស់គេពីឯកសារ</a:t>
            </a:r>
            <a:r>
              <a:rPr lang="km-KH" dirty="0" smtClean="0"/>
              <a:t>យោង</a:t>
            </a:r>
            <a:endParaRPr lang="en-US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km-KH" dirty="0" smtClean="0"/>
              <a:t>មាន</a:t>
            </a:r>
            <a:r>
              <a:rPr lang="km-KH" dirty="0"/>
              <a:t>សមត្ថភាព</a:t>
            </a:r>
            <a:r>
              <a:rPr lang="km-KH" dirty="0">
                <a:solidFill>
                  <a:srgbClr val="FF0000"/>
                </a:solidFill>
              </a:rPr>
              <a:t>កសាងកិច្ចតែងការបង្រៀន</a:t>
            </a:r>
            <a:r>
              <a:rPr lang="km-KH" dirty="0"/>
              <a:t>ដែល</a:t>
            </a:r>
            <a:r>
              <a:rPr lang="km-KH" dirty="0">
                <a:solidFill>
                  <a:srgbClr val="FF0000"/>
                </a:solidFill>
              </a:rPr>
              <a:t>បញ្ជ្រាប</a:t>
            </a:r>
            <a:r>
              <a:rPr lang="km-KH" dirty="0"/>
              <a:t>ខ្លឹមសារពីឯកសារ</a:t>
            </a:r>
            <a:r>
              <a:rPr lang="km-KH" dirty="0" smtClean="0"/>
              <a:t>យោង</a:t>
            </a:r>
            <a:endParaRPr lang="en-US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km-KH" dirty="0" smtClean="0"/>
              <a:t>មាន</a:t>
            </a:r>
            <a:r>
              <a:rPr lang="km-KH" dirty="0">
                <a:solidFill>
                  <a:srgbClr val="FF0000"/>
                </a:solidFill>
              </a:rPr>
              <a:t>សមត្ថភាពបង្រៀន</a:t>
            </a:r>
            <a:r>
              <a:rPr lang="km-KH" dirty="0" smtClean="0"/>
              <a:t>ដោយប្រើប្រាស់សកម្មភាពបន្ថែម</a:t>
            </a:r>
            <a:r>
              <a:rPr lang="km-KH" dirty="0"/>
              <a:t>តាមគោលវិធីសិស្សមជ្ឈ​</a:t>
            </a:r>
            <a:r>
              <a:rPr lang="km-KH" dirty="0" smtClean="0"/>
              <a:t>មណ្ឌល</a:t>
            </a:r>
            <a:endParaRPr lang="en-US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km-KH" dirty="0" smtClean="0"/>
              <a:t>ចូរសាក</a:t>
            </a:r>
            <a:r>
              <a:rPr lang="km-KH" dirty="0"/>
              <a:t>ល្បង និង</a:t>
            </a:r>
            <a:r>
              <a:rPr lang="km-KH" dirty="0">
                <a:solidFill>
                  <a:srgbClr val="FF0000"/>
                </a:solidFill>
              </a:rPr>
              <a:t>ព្យាយាមអនុវត្តសកម្មភាពសិក្សាថ្មី</a:t>
            </a:r>
            <a:r>
              <a:rPr lang="km-KH" dirty="0"/>
              <a:t>ពីឯកសារយោង</a:t>
            </a:r>
            <a:endParaRPr lang="en-US" dirty="0"/>
          </a:p>
          <a:p>
            <a:pPr lvl="0">
              <a:lnSpc>
                <a:spcPct val="140000"/>
              </a:lnSpc>
            </a:pPr>
            <a:endParaRPr lang="km-KH" dirty="0" smtClean="0"/>
          </a:p>
        </p:txBody>
      </p:sp>
    </p:spTree>
    <p:extLst>
      <p:ext uri="{BB962C8B-B14F-4D97-AF65-F5344CB8AC3E}">
        <p14:creationId xmlns:p14="http://schemas.microsoft.com/office/powerpoint/2010/main" val="1080312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www.krou789.com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km-KH" dirty="0" smtClean="0"/>
              <a:t>ឯកសារយោងទាំងអស់</a:t>
            </a:r>
          </a:p>
          <a:p>
            <a:pPr marL="0" indent="0">
              <a:buNone/>
            </a:pPr>
            <a:r>
              <a:rPr lang="km-KH" dirty="0" smtClean="0"/>
              <a:t>(ពីវគ្គបំប៉ន និងផ្សេងៗទៀត)</a:t>
            </a:r>
          </a:p>
          <a:p>
            <a:pPr marL="0" indent="0">
              <a:buNone/>
            </a:pPr>
            <a:endParaRPr lang="km-KH" dirty="0"/>
          </a:p>
          <a:p>
            <a:pPr marL="0" indent="0">
              <a:buNone/>
            </a:pPr>
            <a:r>
              <a:rPr lang="km-KH" dirty="0" smtClean="0"/>
              <a:t>រៀបចំតាមមេរៀនក្នុង ស.ស.</a:t>
            </a:r>
          </a:p>
          <a:p>
            <a:pPr marL="0" indent="0">
              <a:buNone/>
            </a:pPr>
            <a:endParaRPr lang="km-KH" dirty="0"/>
          </a:p>
          <a:p>
            <a:pPr marL="0" indent="0">
              <a:buNone/>
            </a:pPr>
            <a:r>
              <a:rPr lang="km-KH" dirty="0" smtClean="0"/>
              <a:t>មានកិច្ចតែងការបង្រៀនច្រើន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869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m-KH" sz="7300" dirty="0" smtClean="0"/>
              <a:t>ស្ថតិ </a:t>
            </a:r>
            <a:r>
              <a:rPr lang="en-US" dirty="0" smtClean="0"/>
              <a:t>www.krou789.com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7850"/>
            <a:ext cx="807720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2994791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3600" dirty="0" smtClean="0"/>
              <a:t>ចំនួនភ្ញៀវ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656138"/>
            <a:ext cx="4552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3600" dirty="0" smtClean="0"/>
              <a:t>ចំនួនទំព័រគេបានមើល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676400" y="2727406"/>
            <a:ext cx="2286000" cy="1181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915510" y="4312553"/>
            <a:ext cx="2454675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1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0283" y="388883"/>
            <a:ext cx="9380483" cy="589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447189" y="4114800"/>
            <a:ext cx="1752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" y="228600"/>
            <a:ext cx="1752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1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0"/>
            <a:ext cx="1001745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57200" y="897320"/>
            <a:ext cx="1447800" cy="796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35940" y="5181600"/>
            <a:ext cx="1675264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205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km-KH" sz="4000" dirty="0" smtClean="0">
                <a:cs typeface="+mn-cs"/>
              </a:rPr>
              <a:t>សទ្ទានុក្រម </a:t>
            </a:r>
            <a:r>
              <a:rPr lang="en-US" sz="4000" b="1" dirty="0" smtClean="0"/>
              <a:t>RUPP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245" y="1077310"/>
            <a:ext cx="8958755" cy="54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38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10668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6172200"/>
            <a:ext cx="14097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166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282</Words>
  <Application>Microsoft Office PowerPoint</Application>
  <PresentationFormat>On-screen Show (4:3)</PresentationFormat>
  <Paragraphs>52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Training</vt:lpstr>
      <vt:lpstr>វគ្គបំប៉នគរុសិស្ស ស្តីពី ការប្រើប្រាស់ឯកសារណែនាំគ្រូបង្រៀន គណិតវិទ្យា និងវិទ្យាសាស្ត្រ នៅមជ្ឈមណ្ឌលគរុកោសល្យភូមិភាគខេត្ត​កំពង់ចាម ចាប់ពីថ្ងៃចន្ទ ១០កើត ដល់ថ្ងៃព្រហស្បត្តិ៍ ១៣កើត ខែចេត្រ ឆ្នាំរកា នព្វស័ក ព.ស ២៥៦១  ត្រូវនឹងទី២៦​ ដល់ថ្ងៃទី២៩ ខែមីនា ឆ្នាំ២០១៨ </vt:lpstr>
      <vt:lpstr>លទ្ធផលរបស់គម្រោងអភិវឌ្ឍវិស័យអប់រំទី៣ </vt:lpstr>
      <vt:lpstr>PowerPoint Presentation</vt:lpstr>
      <vt:lpstr>PowerPoint Presentation</vt:lpstr>
      <vt:lpstr>ស្ថតិ www.krou789.com</vt:lpstr>
      <vt:lpstr>PowerPoint Presentation</vt:lpstr>
      <vt:lpstr>PowerPoint Presentation</vt:lpstr>
      <vt:lpstr>សទ្ទានុក្រម RUPP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កិច្ចសន្យា</vt:lpstr>
      <vt:lpstr>យោបល់</vt:lpstr>
      <vt:lpstr>យោបល់</vt:lpstr>
      <vt:lpstr>យោបល់</vt:lpstr>
      <vt:lpstr>យោបល់</vt:lpstr>
      <vt:lpstr>សូមអរគុណ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2015-11-09T08:13:32Z</dcterms:created>
  <dcterms:modified xsi:type="dcterms:W3CDTF">2018-03-28T13:02:27Z</dcterms:modified>
</cp:coreProperties>
</file>