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48" r:id="rId2"/>
    <p:sldId id="350" r:id="rId3"/>
    <p:sldId id="304" r:id="rId4"/>
    <p:sldId id="288" r:id="rId5"/>
    <p:sldId id="312" r:id="rId6"/>
    <p:sldId id="316" r:id="rId7"/>
    <p:sldId id="318" r:id="rId8"/>
    <p:sldId id="319" r:id="rId9"/>
    <p:sldId id="323" r:id="rId10"/>
    <p:sldId id="349" r:id="rId11"/>
    <p:sldId id="324" r:id="rId12"/>
    <p:sldId id="328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9CC93D-E52E-4D84-901B-11D7331DD495}">
          <p14:sldIdLst>
            <p14:sldId id="348"/>
          </p14:sldIdLst>
        </p14:section>
        <p14:section name="Overview and Objectives" id="{ABA716BF-3A5C-4ADB-94C9-CFEF84EBA240}">
          <p14:sldIdLst>
            <p14:sldId id="350"/>
            <p14:sldId id="304"/>
            <p14:sldId id="288"/>
            <p14:sldId id="312"/>
            <p14:sldId id="316"/>
            <p14:sldId id="318"/>
            <p14:sldId id="319"/>
            <p14:sldId id="323"/>
            <p14:sldId id="349"/>
            <p14:sldId id="324"/>
            <p14:sldId id="328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</p14:sldIdLst>
        </p14:section>
        <p14:section name="Topic 1" id="{6D9936A3-3945-4757-BC8B-B5C252D8E036}">
          <p14:sldIdLst/>
        </p14:section>
        <p14:section name="Sample Slides for Visuals" id="{BAB3A466-96C9-4230-9978-795378D75699}">
          <p14:sldIdLst/>
        </p14:section>
        <p14:section name="Case Study" id="{8C0305C9-B152-4FBA-A789-FE1976D53990}">
          <p14:sldIdLst/>
        </p14:section>
        <p14:section name="Conclusion and Summary" id="{790CEF5B-569A-4C2F-BED5-750B08C0E5AD}">
          <p14:sldIdLst/>
        </p14:section>
        <p14:section name="Appendix" id="{3F78B471-41DA-46F2-A8E4-97E471896AB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00"/>
    <a:srgbClr val="009ED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88277" autoAdjust="0"/>
  </p:normalViewPr>
  <p:slideViewPr>
    <p:cSldViewPr>
      <p:cViewPr>
        <p:scale>
          <a:sx n="60" d="100"/>
          <a:sy n="60" d="100"/>
        </p:scale>
        <p:origin x="-168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3FDC75-7F73-4A4A-A77C-09AADF00E0EA}" type="datetimeFigureOut">
              <a:rPr lang="en-US" smtClean="0"/>
              <a:pPr/>
              <a:t>3/9/2018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9226BF-1F13-42D3-80DC-373E7ADD1E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83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AEF76B-3757-4A0B-AF93-28494465C1DD}" type="datetimeFigureOut">
              <a:rPr lang="en-US" smtClean="0"/>
              <a:pPr/>
              <a:t>3/9/2018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693FD4-8F83-4EF7-AC3F-0DC0388986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062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Workshop introduction slide.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69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32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6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9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60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6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57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99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86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86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7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7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47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89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14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43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07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35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7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99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Objectives: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Improve subject knowledge based on learning from the reference documents.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Learn to write integrated lesson plans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Improve capacity to use CCL methodology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Need to try out the new methodology contained in the reference documents.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36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994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55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12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38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5B92-ECEC-4ED7-86F5-5A34F6233BDF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FAE0-0C5A-41ED-9E11-E98F3B73384E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0D64FF61-D326-448E-9B7F-0396A5F8D198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E341-F62F-4046-9F33-D86A24EDDFAC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85A9-F6B0-4FA3-83CE-DBCB7E815B62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D5CC-6B3E-4A8C-9453-1D06700DFCCB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8C00E-003A-4D79-AA2C-930A521E3D1D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03C7-58B8-4CE1-9529-57B016302094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D326-7BE1-464F-9F60-78D6C530F903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151A-C753-4B4A-8922-1AF439D89E15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BE76-CB88-40D0-A472-C11FF06F1916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166DB-E3D5-40BD-B3B6-FD47093E2912}" type="datetime1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ou789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0" y="152400"/>
            <a:ext cx="9144000" cy="5334000"/>
          </a:xfrm>
        </p:spPr>
        <p:txBody>
          <a:bodyPr>
            <a:noAutofit/>
          </a:bodyPr>
          <a:lstStyle/>
          <a:p>
            <a:pPr algn="ctr"/>
            <a:r>
              <a:rPr lang="km-KH" sz="6000" b="0" dirty="0"/>
              <a:t>វគ្គ</a:t>
            </a:r>
            <a:r>
              <a:rPr lang="km-KH" sz="6000" b="0" dirty="0" smtClean="0"/>
              <a:t>បំប៉ន</a:t>
            </a:r>
            <a:r>
              <a:rPr lang="en-US" sz="6000" b="0" dirty="0" smtClean="0"/>
              <a:t/>
            </a:r>
            <a:br>
              <a:rPr lang="en-US" sz="6000" b="0" dirty="0" smtClean="0"/>
            </a:br>
            <a:r>
              <a:rPr lang="km-KH" sz="4800" b="0" dirty="0" smtClean="0"/>
              <a:t>ស្</a:t>
            </a:r>
            <a:r>
              <a:rPr lang="km-KH" sz="4800" b="0" dirty="0"/>
              <a:t>តី</a:t>
            </a:r>
            <a:r>
              <a:rPr lang="km-KH" sz="4800" b="0" dirty="0" smtClean="0"/>
              <a:t>ពី</a:t>
            </a:r>
            <a:r>
              <a:rPr lang="en-US" sz="6000" b="0" dirty="0" smtClean="0"/>
              <a:t/>
            </a:r>
            <a:br>
              <a:rPr lang="en-US" sz="6000" b="0" dirty="0" smtClean="0"/>
            </a:br>
            <a:r>
              <a:rPr lang="km-KH" sz="6000" b="0" dirty="0" smtClean="0"/>
              <a:t>ការ</a:t>
            </a:r>
            <a:r>
              <a:rPr lang="km-KH" sz="6000" b="0" dirty="0"/>
              <a:t>ប្រើប្រាស់ឯកសារណែនាំគ្រូ</a:t>
            </a:r>
            <a:r>
              <a:rPr lang="km-KH" sz="6000" b="0" dirty="0" smtClean="0"/>
              <a:t>បង្រៀន</a:t>
            </a:r>
            <a:r>
              <a:rPr lang="en-US" sz="6000" b="0" dirty="0" smtClean="0"/>
              <a:t/>
            </a:r>
            <a:br>
              <a:rPr lang="en-US" sz="6000" b="0" dirty="0" smtClean="0"/>
            </a:br>
            <a:r>
              <a:rPr lang="km-KH" sz="6000" b="0" dirty="0" smtClean="0"/>
              <a:t>គ</a:t>
            </a:r>
            <a:r>
              <a:rPr lang="km-KH" sz="6000" b="0" dirty="0"/>
              <a:t>ណិតវិទ្យា និងវិទ្យាសាស្ត្រ</a:t>
            </a:r>
            <a:r>
              <a:rPr lang="en-US" sz="5400" b="0" dirty="0"/>
              <a:t/>
            </a:r>
            <a:br>
              <a:rPr lang="en-US" sz="5400" b="0" dirty="0"/>
            </a:br>
            <a:r>
              <a:rPr lang="km-KH" sz="4800" b="0" dirty="0" smtClean="0"/>
              <a:t>នៅ</a:t>
            </a:r>
            <a:r>
              <a:rPr lang="km-KH" sz="4800" b="0" dirty="0" smtClean="0"/>
              <a:t>មជ្ឈមណ្ឌលគរុកោសល្យភូមិភាគខេត្តកណ្ដាល</a:t>
            </a:r>
            <a:r>
              <a:rPr lang="en-US" sz="5400" b="0" dirty="0"/>
              <a:t/>
            </a:r>
            <a:br>
              <a:rPr lang="en-US" sz="5400" b="0" dirty="0"/>
            </a:br>
            <a:r>
              <a:rPr lang="km-KH" sz="3600" b="0" dirty="0"/>
              <a:t>ពីថ្ងៃច័ន្ទ ១១រោច ដល់ថ្ងៃព្រហស្បតិ៍ ១៤រោច ខែផល្គុន ឆ្នាំរកា នព្វស័ក ព.ស </a:t>
            </a:r>
            <a:r>
              <a:rPr lang="km-KH" sz="3600" b="0" dirty="0" smtClean="0"/>
              <a:t>២៥៦១</a:t>
            </a:r>
            <a:r>
              <a:rPr lang="en-US" sz="3600" b="0" dirty="0" smtClean="0"/>
              <a:t/>
            </a:r>
            <a:br>
              <a:rPr lang="en-US" sz="3600" b="0" dirty="0" smtClean="0"/>
            </a:br>
            <a:r>
              <a:rPr lang="km-KH" sz="3600" b="0" dirty="0" smtClean="0"/>
              <a:t>ត្រូវ</a:t>
            </a:r>
            <a:r>
              <a:rPr lang="km-KH" sz="3600" b="0" dirty="0"/>
              <a:t>នឹងទី១២ ដល់ថ្ងៃទី១៥ ខែមីនា ឆ្នាំ </a:t>
            </a:r>
            <a:r>
              <a:rPr lang="km-KH" sz="3600" b="0" dirty="0" smtClean="0"/>
              <a:t>២០១៨</a:t>
            </a:r>
            <a:endParaRPr lang="en-US" sz="3600" b="0" dirty="0"/>
          </a:p>
        </p:txBody>
      </p:sp>
      <p:sp>
        <p:nvSpPr>
          <p:cNvPr id="4" name="Subtitle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483591" y="2590800"/>
            <a:ext cx="5382128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6019800"/>
            <a:ext cx="4166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m-KH" sz="4000" dirty="0">
                <a:cs typeface="+mj-cs"/>
              </a:rPr>
              <a:t>ឧបត្ថម្ភថវិកាដោយគម្រោង </a:t>
            </a:r>
            <a:r>
              <a:rPr lang="en-US" sz="2400" dirty="0"/>
              <a:t>ESDP3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746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115"/>
            <a:ext cx="9144000" cy="56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07517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828675"/>
            <a:ext cx="9583908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0887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9477375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3867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13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284947" y="591081"/>
            <a:ext cx="4859053" cy="1182165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1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ស្វែងរកប៊ូតុង 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Play </a:t>
            </a:r>
            <a:r>
              <a:rPr lang="en-US" sz="2800" dirty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Store </a:t>
            </a:r>
            <a:r>
              <a:rPr lang="en-US" sz="2800" dirty="0" err="1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លើអេក្រង់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ទូរស័ព្ទ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5" y="0"/>
            <a:ext cx="4064336" cy="6858000"/>
          </a:xfrm>
          <a:prstGeom prst="rect">
            <a:avLst/>
          </a:prstGeom>
        </p:spPr>
      </p:pic>
      <p:sp>
        <p:nvSpPr>
          <p:cNvPr id="4" name="Striped Right Arrow 3"/>
          <p:cNvSpPr/>
          <p:nvPr/>
        </p:nvSpPr>
        <p:spPr>
          <a:xfrm rot="9714739" flipV="1">
            <a:off x="2641491" y="2091609"/>
            <a:ext cx="2342823" cy="414904"/>
          </a:xfrm>
          <a:prstGeom prst="stripedRight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7933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14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495800" y="809631"/>
            <a:ext cx="4859053" cy="745067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65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2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ចូលកម្មវិធី 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Google Play</a:t>
            </a:r>
            <a:endParaRPr lang="en-AU" sz="24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" y="0"/>
            <a:ext cx="4353771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374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15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572000" y="1905000"/>
            <a:ext cx="4859053" cy="1256688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3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វាយអក្សរ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“f”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ដើម្បី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ចូលទៅកម្មវិធី 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81" y="64564"/>
            <a:ext cx="3775602" cy="6858000"/>
          </a:xfrm>
          <a:prstGeom prst="rect">
            <a:avLst/>
          </a:prstGeom>
        </p:spPr>
      </p:pic>
      <p:sp>
        <p:nvSpPr>
          <p:cNvPr id="4" name="Striped Right Arrow 3"/>
          <p:cNvSpPr/>
          <p:nvPr/>
        </p:nvSpPr>
        <p:spPr>
          <a:xfrm rot="8528446" flipV="1">
            <a:off x="1626760" y="3699075"/>
            <a:ext cx="3127209" cy="414081"/>
          </a:xfrm>
          <a:prstGeom prst="stripedRight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074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16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495800" y="1555726"/>
            <a:ext cx="4859053" cy="1117600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4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ជ្រើស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រើសយកកម្មវិធី ឈ្មោះ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pdf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reader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64564"/>
            <a:ext cx="4042015" cy="6858000"/>
          </a:xfrm>
          <a:prstGeom prst="rect">
            <a:avLst/>
          </a:prstGeom>
        </p:spPr>
      </p:pic>
      <p:sp>
        <p:nvSpPr>
          <p:cNvPr id="4" name="Striped Right Arrow 3"/>
          <p:cNvSpPr/>
          <p:nvPr/>
        </p:nvSpPr>
        <p:spPr>
          <a:xfrm rot="10646811" flipV="1">
            <a:off x="2362925" y="1900517"/>
            <a:ext cx="2048450" cy="414904"/>
          </a:xfrm>
          <a:prstGeom prst="stripedRight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00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17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495800" y="1625848"/>
            <a:ext cx="4859053" cy="1336534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5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ចុច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យកកម្មវិធី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MobilePDF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-PDF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9" y="0"/>
            <a:ext cx="4073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68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18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284945" y="1268314"/>
            <a:ext cx="4859053" cy="1795450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6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“INSTALL”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បញ្ចូល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កម្មវិធី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MobilePDF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-PDF Reader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ទៅក្នុងទូរស័ព្ទដៃ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0"/>
            <a:ext cx="3997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724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19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284947" y="3352800"/>
            <a:ext cx="4859053" cy="1141238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7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“ACCEPT” 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ទទួល</a:t>
            </a:r>
            <a:r>
              <a:rPr lang="x-none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យកកម្មវិធី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Mobile PDF-PDF Reader</a:t>
            </a:r>
            <a:endParaRPr lang="en-AU" sz="24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0"/>
            <a:ext cx="4009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51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610600" cy="5211763"/>
          </a:xfrm>
        </p:spPr>
        <p:txBody>
          <a:bodyPr>
            <a:normAutofit/>
          </a:bodyPr>
          <a:lstStyle/>
          <a:p>
            <a:pPr marR="530225" lvl="0">
              <a:lnSpc>
                <a:spcPct val="200000"/>
              </a:lnSpc>
              <a:buFont typeface="Symbol"/>
              <a:buChar char=""/>
            </a:pPr>
            <a:r>
              <a:rPr lang="en-US" sz="3600" kern="1400" dirty="0" smtClean="0">
                <a:solidFill>
                  <a:srgbClr val="FF0000"/>
                </a:solidFill>
              </a:rPr>
              <a:t>E</a:t>
            </a:r>
            <a:r>
              <a:rPr lang="en-US" sz="3600" kern="1400" dirty="0" smtClean="0"/>
              <a:t>ducation </a:t>
            </a:r>
            <a:r>
              <a:rPr lang="en-US" sz="3600" kern="1400" dirty="0" smtClean="0">
                <a:solidFill>
                  <a:srgbClr val="FF0000"/>
                </a:solidFill>
              </a:rPr>
              <a:t>S</a:t>
            </a:r>
            <a:r>
              <a:rPr lang="en-US" sz="3600" kern="1400" dirty="0" smtClean="0"/>
              <a:t>ector </a:t>
            </a:r>
            <a:r>
              <a:rPr lang="en-US" sz="3600" kern="1400" dirty="0" smtClean="0">
                <a:solidFill>
                  <a:srgbClr val="FF0000"/>
                </a:solidFill>
              </a:rPr>
              <a:t>D</a:t>
            </a:r>
            <a:r>
              <a:rPr lang="en-US" sz="3600" kern="1400" dirty="0" smtClean="0"/>
              <a:t>evelopment </a:t>
            </a:r>
            <a:r>
              <a:rPr lang="en-US" sz="3600" kern="1400" dirty="0" smtClean="0">
                <a:solidFill>
                  <a:srgbClr val="FF0000"/>
                </a:solidFill>
              </a:rPr>
              <a:t>P</a:t>
            </a:r>
            <a:r>
              <a:rPr lang="en-US" sz="3600" kern="1400" dirty="0" smtClean="0"/>
              <a:t>roject </a:t>
            </a:r>
            <a:r>
              <a:rPr lang="en-US" sz="3600" kern="1400" dirty="0" smtClean="0">
                <a:solidFill>
                  <a:srgbClr val="FF0000"/>
                </a:solidFill>
              </a:rPr>
              <a:t>3</a:t>
            </a:r>
          </a:p>
          <a:p>
            <a:pPr marR="530225" lvl="0">
              <a:lnSpc>
                <a:spcPct val="200000"/>
              </a:lnSpc>
              <a:buFont typeface="Symbol"/>
              <a:buChar char=""/>
            </a:pPr>
            <a:r>
              <a:rPr lang="km-KH" sz="3600" dirty="0"/>
              <a:t>គម្រោងអភិវឌ្ឍវិស័យអប់រំទី៣</a:t>
            </a:r>
            <a:endParaRPr lang="en-US" sz="3600" kern="1400" dirty="0" smtClean="0"/>
          </a:p>
          <a:p>
            <a:pPr marR="530225" lvl="0">
              <a:lnSpc>
                <a:spcPct val="200000"/>
              </a:lnSpc>
              <a:buFont typeface="Symbol"/>
              <a:buChar char=""/>
            </a:pPr>
            <a:endParaRPr lang="km-KH" dirty="0" smtClean="0"/>
          </a:p>
          <a:p>
            <a:pPr marL="0" indent="0">
              <a:lnSpc>
                <a:spcPct val="200000"/>
              </a:lnSpc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53425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ESDP3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4182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20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038600" y="1524000"/>
            <a:ext cx="4859053" cy="1295596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8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កម្ម</a:t>
            </a:r>
            <a:r>
              <a:rPr lang="x-none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វិធី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MobilePDF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-PDF Reader</a:t>
            </a:r>
            <a:r>
              <a:rPr lang="km-KH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​​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កំពុងបញ្ចូល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km-KH" sz="2400" b="1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រង់ចាំ</a:t>
            </a:r>
            <a:endParaRPr lang="en-AU" sz="2400" b="1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-136525"/>
            <a:ext cx="3827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7868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21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466250" y="2971800"/>
            <a:ext cx="4859053" cy="2477229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9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”OPEN”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បើក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កម្មវិធី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Mobile PDF-PDF Reader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ដែលទើប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បានបញ្ចូលមកដាក់លើ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អេក្រង់ទូរស័ព្ទ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9" y="-136525"/>
            <a:ext cx="4334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481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9" y="-136525"/>
            <a:ext cx="3481887" cy="685800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10000" y="4800600"/>
            <a:ext cx="4859053" cy="1238615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10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400" b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ប</a:t>
            </a:r>
            <a:r>
              <a:rPr lang="km-KH" sz="2400" b="1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ិទ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កម្ម</a:t>
            </a:r>
            <a:r>
              <a:rPr lang="x-none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វិធី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Mobile PDF-PDF Reader</a:t>
            </a:r>
            <a:endParaRPr lang="en-AU" sz="24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010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23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783268" y="2060769"/>
            <a:ext cx="4859053" cy="679654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Khmer OS Moul"/>
                <a:cs typeface="Khmer OS Moul"/>
              </a:rPr>
              <a:t>11. OK!</a:t>
            </a:r>
            <a:endParaRPr lang="en-AU" sz="2400" dirty="0">
              <a:solidFill>
                <a:srgbClr val="FF0000"/>
              </a:solidFill>
              <a:latin typeface="Khmer OS Moul"/>
              <a:cs typeface="Khmer OS Mou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-136525"/>
            <a:ext cx="3696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718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24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896452" y="1597574"/>
            <a:ext cx="4250176" cy="1219200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12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km-KH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បើក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“document” </a:t>
            </a:r>
            <a:endParaRPr lang="km-KH" sz="2800" dirty="0" smtClean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(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ឯកសារ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)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9" y="0"/>
            <a:ext cx="4880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75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25</a:t>
            </a:fld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1530" y="2529509"/>
            <a:ext cx="4387581" cy="548779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km-KH" b="1" dirty="0" smtClean="0">
                <a:solidFill>
                  <a:srgbClr val="0000FF"/>
                </a:solidFill>
                <a:latin typeface="Khmer OS" pitchFamily="2" charset="0"/>
                <a:cs typeface="Khmer OS" pitchFamily="2" charset="0"/>
              </a:rPr>
              <a:t>ឧ. </a:t>
            </a:r>
            <a:r>
              <a:rPr lang="en-AU" b="1" dirty="0" smtClean="0">
                <a:solidFill>
                  <a:srgbClr val="0000FF"/>
                </a:solidFill>
                <a:latin typeface="Khmer OS" pitchFamily="2" charset="0"/>
                <a:cs typeface="Khmer OS" pitchFamily="2" charset="0"/>
              </a:rPr>
              <a:t>m707_stepsam_</a:t>
            </a:r>
            <a:r>
              <a:rPr lang="en-AU" b="1" dirty="0" smtClean="0">
                <a:solidFill>
                  <a:srgbClr val="0000FF"/>
                </a:solidFill>
                <a:latin typeface="Khmer OS Battambang"/>
                <a:cs typeface="Khmer OS Battambang"/>
              </a:rPr>
              <a:t>រង្វាស់រង្វាល់</a:t>
            </a:r>
            <a:r>
              <a:rPr lang="en-AU" b="1" dirty="0" smtClean="0">
                <a:solidFill>
                  <a:srgbClr val="0000FF"/>
                </a:solidFill>
                <a:latin typeface="Khmer OS" pitchFamily="2" charset="0"/>
                <a:cs typeface="Khmer OS" pitchFamily="2" charset="0"/>
              </a:rPr>
              <a:t>.pdf</a:t>
            </a:r>
            <a:endParaRPr lang="en-US" sz="2400" b="1" dirty="0">
              <a:solidFill>
                <a:srgbClr val="0000FF"/>
              </a:solidFill>
              <a:latin typeface="Khmer OS" pitchFamily="2" charset="0"/>
              <a:cs typeface="Khmer OS" pitchFamily="2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348850" y="914400"/>
            <a:ext cx="4859053" cy="1307036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13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ជ្រើសយក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ឈ្មោះឯកសារ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ដែលចង់អាន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-136525"/>
            <a:ext cx="4323192" cy="6858000"/>
          </a:xfrm>
          <a:prstGeom prst="rect">
            <a:avLst/>
          </a:prstGeom>
        </p:spPr>
      </p:pic>
      <p:sp>
        <p:nvSpPr>
          <p:cNvPr id="4" name="Striped Right Arrow 3"/>
          <p:cNvSpPr/>
          <p:nvPr/>
        </p:nvSpPr>
        <p:spPr>
          <a:xfrm rot="9817203" flipV="1">
            <a:off x="2768839" y="3014736"/>
            <a:ext cx="1619355" cy="414904"/>
          </a:xfrm>
          <a:prstGeom prst="stripedRight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55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26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284945" y="1295400"/>
            <a:ext cx="4859053" cy="745067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65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14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អាន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ឯកសារ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9" y="0"/>
            <a:ext cx="4021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856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m-KH" dirty="0" smtClean="0">
                <a:cs typeface="+mn-cs"/>
              </a:rPr>
              <a:t>វគ្គបំប៉ន៖</a:t>
            </a:r>
            <a:endParaRPr lang="en-US" dirty="0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m-KH" dirty="0" smtClean="0"/>
              <a:t>គ្រូឧទ្ទេសថ្នាក់ជាតិ</a:t>
            </a:r>
          </a:p>
          <a:p>
            <a:pPr>
              <a:lnSpc>
                <a:spcPct val="150000"/>
              </a:lnSpc>
            </a:pPr>
            <a:r>
              <a:rPr lang="km-KH" dirty="0" smtClean="0"/>
              <a:t>ឯកសារយោង</a:t>
            </a:r>
          </a:p>
          <a:p>
            <a:pPr>
              <a:lnSpc>
                <a:spcPct val="150000"/>
              </a:lnSpc>
            </a:pPr>
            <a:r>
              <a:rPr lang="km-KH" dirty="0" smtClean="0"/>
              <a:t>សម្ភារៈបង្រៀន និងរៀន</a:t>
            </a:r>
          </a:p>
          <a:p>
            <a:pPr>
              <a:lnSpc>
                <a:spcPct val="150000"/>
              </a:lnSpc>
            </a:pPr>
            <a:r>
              <a:rPr lang="km-KH" dirty="0" smtClean="0"/>
              <a:t>សូមជូនពរមានជោគជ័យ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215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066800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km-KH" sz="3200" dirty="0">
                <a:cs typeface="+mn-cs"/>
              </a:rPr>
              <a:t>លទ្ធ</a:t>
            </a:r>
            <a:r>
              <a:rPr lang="km-KH" sz="3200" dirty="0" smtClean="0">
                <a:cs typeface="+mn-cs"/>
              </a:rPr>
              <a:t>ផល ៣៖</a:t>
            </a:r>
            <a:endParaRPr lang="en-US" sz="3200" b="1" dirty="0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8610600" cy="4297363"/>
          </a:xfrm>
        </p:spPr>
        <p:txBody>
          <a:bodyPr>
            <a:normAutofit/>
          </a:bodyPr>
          <a:lstStyle/>
          <a:p>
            <a:pPr marR="530225" lvl="0">
              <a:lnSpc>
                <a:spcPts val="2400"/>
              </a:lnSpc>
              <a:buFont typeface="Symbol"/>
              <a:buChar char=""/>
            </a:pPr>
            <a:endParaRPr lang="en-AU" sz="2400" i="1" kern="1400" dirty="0"/>
          </a:p>
          <a:p>
            <a:pPr marL="514350" lvl="0" indent="-514350">
              <a:buFont typeface="+mj-lt"/>
              <a:buAutoNum type="arabicPeriod"/>
            </a:pPr>
            <a:r>
              <a:rPr lang="km-KH" dirty="0"/>
              <a:t>ការកែ</a:t>
            </a:r>
            <a:r>
              <a:rPr lang="km-KH" dirty="0" smtClean="0"/>
              <a:t>លម្អការចូលរួមអប់រំកម្រិតមូលដ្ឋាន</a:t>
            </a:r>
          </a:p>
          <a:p>
            <a:pPr marL="514350" marR="530225" lvl="0" indent="-514350">
              <a:lnSpc>
                <a:spcPts val="2400"/>
              </a:lnSpc>
              <a:buFont typeface="+mj-lt"/>
              <a:buAutoNum type="arabicPeriod"/>
            </a:pPr>
            <a:endParaRPr lang="en-AU" kern="1400" spc="-150" dirty="0"/>
          </a:p>
          <a:p>
            <a:pPr marL="514350" lvl="0" indent="-514350">
              <a:buFont typeface="+mj-lt"/>
              <a:buAutoNum type="arabicPeriod"/>
            </a:pPr>
            <a:r>
              <a:rPr lang="km-KH" dirty="0" smtClean="0">
                <a:solidFill>
                  <a:srgbClr val="FF0000"/>
                </a:solidFill>
              </a:rPr>
              <a:t>ការ</a:t>
            </a:r>
            <a:r>
              <a:rPr lang="km-KH" dirty="0">
                <a:solidFill>
                  <a:srgbClr val="FF0000"/>
                </a:solidFill>
              </a:rPr>
              <a:t>កែលម្អគុណភាព</a:t>
            </a:r>
            <a:r>
              <a:rPr lang="km-KH" dirty="0" smtClean="0">
                <a:solidFill>
                  <a:srgbClr val="FF0000"/>
                </a:solidFill>
              </a:rPr>
              <a:t>អប់រំកម្រិតមូលដ្ឋាន</a:t>
            </a:r>
          </a:p>
          <a:p>
            <a:pPr marL="514350" marR="530225" lvl="0" indent="-514350">
              <a:lnSpc>
                <a:spcPts val="2400"/>
              </a:lnSpc>
              <a:buFont typeface="+mj-lt"/>
              <a:buAutoNum type="arabicPeriod"/>
            </a:pPr>
            <a:endParaRPr lang="en-AU" kern="1400" spc="-150" dirty="0"/>
          </a:p>
          <a:p>
            <a:pPr marL="514350" lvl="0" indent="-514350">
              <a:buFont typeface="+mj-lt"/>
              <a:buAutoNum type="arabicPeriod"/>
            </a:pPr>
            <a:r>
              <a:rPr lang="km-KH" dirty="0"/>
              <a:t>ការកែលម្អគុណ</a:t>
            </a:r>
            <a:r>
              <a:rPr lang="km-KH" dirty="0" smtClean="0"/>
              <a:t>ភាពនៃការគ្រប់គ្រងទៅលើ</a:t>
            </a:r>
            <a:endParaRPr lang="en-US" dirty="0" smtClean="0"/>
          </a:p>
          <a:p>
            <a:pPr marL="0" lvl="0" indent="0" defTabSz="573088">
              <a:buNone/>
            </a:pPr>
            <a:r>
              <a:rPr lang="km-KH" dirty="0"/>
              <a:t>	</a:t>
            </a:r>
            <a:r>
              <a:rPr lang="km-KH" dirty="0" smtClean="0"/>
              <a:t>វិស័យអប់រំនៅកម្រិតមូលដ្ឋាន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53425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m-KH" sz="3200" dirty="0" smtClean="0">
                <a:solidFill>
                  <a:srgbClr val="FF0000"/>
                </a:solidFill>
              </a:rPr>
              <a:t>គោលបំណង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ESDP3 </a:t>
            </a:r>
            <a:r>
              <a:rPr lang="km-KH" sz="3200" dirty="0" smtClean="0">
                <a:solidFill>
                  <a:srgbClr val="FF0000"/>
                </a:solidFill>
              </a:rPr>
              <a:t>៖  កាត់បន្ថយអា</a:t>
            </a:r>
            <a:r>
              <a:rPr lang="km-KH" sz="3200" dirty="0">
                <a:solidFill>
                  <a:srgbClr val="FF0000"/>
                </a:solidFill>
              </a:rPr>
              <a:t>ត្រាបោះបង់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0633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991600" cy="50329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125/150</a:t>
            </a:r>
            <a:r>
              <a:rPr lang="km-KH" dirty="0" smtClean="0"/>
              <a:t> សាលាគោលដៅ​ (៤/៥វគ្គ)</a:t>
            </a:r>
          </a:p>
          <a:p>
            <a:pPr>
              <a:lnSpc>
                <a:spcPct val="150000"/>
              </a:lnSpc>
            </a:pPr>
            <a:r>
              <a:rPr lang="km-KH" dirty="0" smtClean="0"/>
              <a:t>ទទួលជោគជ័យហើយ</a:t>
            </a:r>
          </a:p>
          <a:p>
            <a:pPr>
              <a:lnSpc>
                <a:spcPct val="150000"/>
              </a:lnSpc>
            </a:pPr>
            <a:r>
              <a:rPr lang="km-KH" dirty="0" smtClean="0"/>
              <a:t>កម្មវិធីបន្ថែម៖</a:t>
            </a:r>
          </a:p>
          <a:p>
            <a:pPr>
              <a:lnSpc>
                <a:spcPct val="150000"/>
              </a:lnSpc>
            </a:pPr>
            <a:r>
              <a:rPr lang="km-KH" dirty="0" smtClean="0"/>
              <a:t>បំប៉នគរុសិស្សនៅ </a:t>
            </a:r>
            <a:r>
              <a:rPr lang="en-US" dirty="0" smtClean="0"/>
              <a:t>TEC/RTTC</a:t>
            </a:r>
            <a:r>
              <a:rPr lang="km-KH" dirty="0" smtClean="0"/>
              <a:t>​ ទាំង៦</a:t>
            </a:r>
            <a:endParaRPr lang="km-KH" dirty="0"/>
          </a:p>
          <a:p>
            <a:pPr>
              <a:lnSpc>
                <a:spcPct val="150000"/>
              </a:lnSpc>
            </a:pPr>
            <a:endParaRPr lang="km-KH" dirty="0" smtClean="0"/>
          </a:p>
          <a:p>
            <a:pPr>
              <a:lnSpc>
                <a:spcPct val="150000"/>
              </a:lnSpc>
            </a:pPr>
            <a:endParaRPr lang="km-KH" dirty="0" smtClean="0"/>
          </a:p>
          <a:p>
            <a:pPr>
              <a:lnSpc>
                <a:spcPct val="150000"/>
              </a:lnSpc>
            </a:pPr>
            <a:endParaRPr lang="en-AU" dirty="0" smtClean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m-KH" sz="3600" dirty="0" smtClean="0">
                <a:cs typeface="+mn-cs"/>
              </a:rPr>
              <a:t>កម្មវិធីវគ្គបំប៉ន ៖</a:t>
            </a:r>
            <a:endParaRPr lang="en-US" sz="36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0691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"/>
            <a:ext cx="8382000" cy="66294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km-KH" b="1" dirty="0" smtClean="0"/>
              <a:t>វត្ថុបំ</a:t>
            </a:r>
            <a:r>
              <a:rPr lang="km-KH" b="1" dirty="0"/>
              <a:t>ណ</a:t>
            </a:r>
            <a:r>
              <a:rPr lang="km-KH" b="1" dirty="0" smtClean="0"/>
              <a:t>ង៖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km-KH" dirty="0" smtClean="0"/>
              <a:t>រៀន</a:t>
            </a:r>
            <a:r>
              <a:rPr lang="km-KH" dirty="0"/>
              <a:t>បន្ថែមនូវរាល់</a:t>
            </a:r>
            <a:r>
              <a:rPr lang="km-KH" dirty="0">
                <a:solidFill>
                  <a:srgbClr val="FF0000"/>
                </a:solidFill>
              </a:rPr>
              <a:t>ចំណេះដឹង</a:t>
            </a:r>
            <a:r>
              <a:rPr lang="km-KH" dirty="0"/>
              <a:t>ដែលទាក់ទងនឹងមុខវិជ្ជារបស់គេពីឯកសារ</a:t>
            </a:r>
            <a:r>
              <a:rPr lang="km-KH" dirty="0" smtClean="0"/>
              <a:t>យោង</a:t>
            </a:r>
            <a:endParaRPr lang="en-US" dirty="0" smtClean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km-KH" dirty="0" smtClean="0"/>
              <a:t>មាន</a:t>
            </a:r>
            <a:r>
              <a:rPr lang="km-KH" dirty="0"/>
              <a:t>សមត្ថភាព</a:t>
            </a:r>
            <a:r>
              <a:rPr lang="km-KH" dirty="0">
                <a:solidFill>
                  <a:srgbClr val="FF0000"/>
                </a:solidFill>
              </a:rPr>
              <a:t>កសាងកិច្ចតែងការបង្រៀន</a:t>
            </a:r>
            <a:r>
              <a:rPr lang="km-KH" dirty="0"/>
              <a:t>ដែល</a:t>
            </a:r>
            <a:r>
              <a:rPr lang="km-KH" dirty="0">
                <a:solidFill>
                  <a:srgbClr val="FF0000"/>
                </a:solidFill>
              </a:rPr>
              <a:t>បញ្ជ្រាប</a:t>
            </a:r>
            <a:r>
              <a:rPr lang="km-KH" dirty="0"/>
              <a:t>ខ្លឹមសារពីឯកសារ</a:t>
            </a:r>
            <a:r>
              <a:rPr lang="km-KH" dirty="0" smtClean="0"/>
              <a:t>យោង</a:t>
            </a:r>
            <a:endParaRPr lang="en-US" dirty="0" smtClean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km-KH" dirty="0" smtClean="0"/>
              <a:t>មាន</a:t>
            </a:r>
            <a:r>
              <a:rPr lang="km-KH" dirty="0">
                <a:solidFill>
                  <a:srgbClr val="FF0000"/>
                </a:solidFill>
              </a:rPr>
              <a:t>សមត្ថភាពបង្រៀន</a:t>
            </a:r>
            <a:r>
              <a:rPr lang="km-KH" dirty="0" smtClean="0"/>
              <a:t>ដោយប្រើប្រាស់សកម្មភាពបន្ថែម</a:t>
            </a:r>
            <a:r>
              <a:rPr lang="km-KH" dirty="0"/>
              <a:t>តាមគោលវិធីសិស្សមជ្ឈ​</a:t>
            </a:r>
            <a:r>
              <a:rPr lang="km-KH" dirty="0" smtClean="0"/>
              <a:t>មណ្ឌល</a:t>
            </a:r>
            <a:endParaRPr lang="en-US" dirty="0" smtClean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km-KH" dirty="0" smtClean="0"/>
              <a:t>ចូរសាក</a:t>
            </a:r>
            <a:r>
              <a:rPr lang="km-KH" dirty="0"/>
              <a:t>ល្បង និង</a:t>
            </a:r>
            <a:r>
              <a:rPr lang="km-KH" dirty="0">
                <a:solidFill>
                  <a:srgbClr val="FF0000"/>
                </a:solidFill>
              </a:rPr>
              <a:t>ព្យាយាមអនុវត្តសកម្មភាពសិក្សាថ្មី</a:t>
            </a:r>
            <a:r>
              <a:rPr lang="km-KH" dirty="0"/>
              <a:t>ពីឯកសារយោង</a:t>
            </a:r>
            <a:endParaRPr lang="en-US" dirty="0"/>
          </a:p>
          <a:p>
            <a:pPr lvl="0">
              <a:lnSpc>
                <a:spcPct val="140000"/>
              </a:lnSpc>
            </a:pPr>
            <a:endParaRPr lang="km-KH" dirty="0" smtClean="0"/>
          </a:p>
        </p:txBody>
      </p:sp>
    </p:spTree>
    <p:extLst>
      <p:ext uri="{BB962C8B-B14F-4D97-AF65-F5344CB8AC3E}">
        <p14:creationId xmlns:p14="http://schemas.microsoft.com/office/powerpoint/2010/main" val="33306979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1"/>
            <a:ext cx="8077200" cy="55625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(1) </a:t>
            </a:r>
            <a:r>
              <a:rPr lang="km-KH" dirty="0" smtClean="0"/>
              <a:t>ឯក</a:t>
            </a:r>
            <a:r>
              <a:rPr lang="km-KH" dirty="0"/>
              <a:t>សារណែនាំគ្រូរបស់ </a:t>
            </a:r>
            <a:r>
              <a:rPr lang="en-US" dirty="0" smtClean="0"/>
              <a:t>ESDP3</a:t>
            </a:r>
            <a:r>
              <a:rPr lang="km-KH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km-KH" dirty="0" smtClean="0"/>
              <a:t>(មុខវិជ្ជានីមួយៗ)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(2) </a:t>
            </a:r>
            <a:r>
              <a:rPr lang="km-KH" dirty="0"/>
              <a:t>ឯកសារណែនាំគ្រូរបស់ </a:t>
            </a:r>
            <a:r>
              <a:rPr lang="en-US" dirty="0" smtClean="0"/>
              <a:t>STEPSAM3 </a:t>
            </a:r>
            <a:r>
              <a:rPr lang="en-US" strike="sngStrike" dirty="0" smtClean="0"/>
              <a:t>(+STEPSAM2: IBL)</a:t>
            </a:r>
            <a:endParaRPr lang="km-KH" strike="sngStrike" dirty="0"/>
          </a:p>
          <a:p>
            <a:pPr marL="0" indent="0">
              <a:buNone/>
            </a:pPr>
            <a:r>
              <a:rPr lang="km-KH" dirty="0"/>
              <a:t>(ថ្នាក់ទី៧​​ ៨​ ៩ មុខវិជ្ជានីមួយៗ)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trike="sngStrike" dirty="0" smtClean="0"/>
              <a:t>(3) </a:t>
            </a:r>
            <a:r>
              <a:rPr lang="km-KH" strike="sngStrike" dirty="0" smtClean="0"/>
              <a:t>ឯក</a:t>
            </a:r>
            <a:r>
              <a:rPr lang="km-KH" strike="sngStrike" dirty="0"/>
              <a:t>សារណែនាំគ្រូរបស់ </a:t>
            </a:r>
            <a:r>
              <a:rPr lang="en-US" strike="sngStrike" dirty="0" smtClean="0"/>
              <a:t>SEAL/VVOB</a:t>
            </a:r>
            <a:endParaRPr lang="km-KH" strike="sngStrike" dirty="0" smtClean="0"/>
          </a:p>
          <a:p>
            <a:pPr marL="0" indent="0">
              <a:buNone/>
            </a:pPr>
            <a:r>
              <a:rPr lang="km-KH" strike="sngStrike" dirty="0" smtClean="0"/>
              <a:t>(វិទ្យាសាស្ត្រ)</a:t>
            </a:r>
            <a:endParaRPr lang="en-US" strike="sngStrike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trike="sngStrike" dirty="0" smtClean="0"/>
              <a:t>(4) </a:t>
            </a:r>
            <a:r>
              <a:rPr lang="km-KH" strike="sngStrike" dirty="0" smtClean="0"/>
              <a:t>ឯក</a:t>
            </a:r>
            <a:r>
              <a:rPr lang="km-KH" strike="sngStrike" dirty="0"/>
              <a:t>សារណែនាំគ្រូរបស់ </a:t>
            </a:r>
            <a:r>
              <a:rPr lang="en-US" strike="sngStrike" dirty="0" smtClean="0"/>
              <a:t>VSO</a:t>
            </a:r>
            <a:endParaRPr lang="km-KH" strike="sngStrike" dirty="0" smtClean="0"/>
          </a:p>
          <a:p>
            <a:pPr marL="0" indent="0">
              <a:buNone/>
            </a:pPr>
            <a:r>
              <a:rPr lang="km-KH" strike="sngStrike" dirty="0"/>
              <a:t>(វិទ្យាសាស្ត្រ)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(5) </a:t>
            </a:r>
            <a:r>
              <a:rPr lang="km-KH" dirty="0" smtClean="0"/>
              <a:t>ឯក</a:t>
            </a:r>
            <a:r>
              <a:rPr lang="km-KH" dirty="0"/>
              <a:t>សារណែនាំគ្រូរបស់ </a:t>
            </a:r>
            <a:r>
              <a:rPr lang="en-US" dirty="0" smtClean="0"/>
              <a:t>BETT</a:t>
            </a:r>
            <a:endParaRPr lang="km-KH" dirty="0"/>
          </a:p>
          <a:p>
            <a:pPr marL="0" indent="0">
              <a:buNone/>
            </a:pPr>
            <a:r>
              <a:rPr lang="km-KH" dirty="0" smtClean="0"/>
              <a:t>(គណិតវិទ្យា)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m-KH" sz="3600" dirty="0" smtClean="0">
                <a:cs typeface="+mn-cs"/>
              </a:rPr>
              <a:t>ឯកសារយោង៖</a:t>
            </a:r>
            <a:endParaRPr lang="en-US" sz="36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3755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04800"/>
            <a:ext cx="8077200" cy="6172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3"/>
              </a:rPr>
              <a:t>www.krou789.com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km-KH" dirty="0" smtClean="0"/>
              <a:t>ឯកសារយោងទាំងអស់</a:t>
            </a:r>
          </a:p>
          <a:p>
            <a:pPr marL="0" indent="0">
              <a:buNone/>
            </a:pPr>
            <a:endParaRPr lang="km-KH" dirty="0"/>
          </a:p>
          <a:p>
            <a:pPr marL="0" indent="0">
              <a:buNone/>
            </a:pPr>
            <a:r>
              <a:rPr lang="km-KH" dirty="0" smtClean="0"/>
              <a:t>រៀបចំតាមមេរៀនក្នុង ស.ស.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8693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113041"/>
            <a:ext cx="3738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www.krou789.com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856160"/>
            <a:ext cx="8769576" cy="546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-36786" y="1295400"/>
            <a:ext cx="911773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2412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6200" y="551360"/>
            <a:ext cx="9136175" cy="569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755227" y="990600"/>
            <a:ext cx="1292773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219200" y="3200400"/>
            <a:ext cx="2286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16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heme/theme1.xml><?xml version="1.0" encoding="utf-8"?>
<a:theme xmlns:a="http://schemas.openxmlformats.org/drawingml/2006/main" name="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</Template>
  <TotalTime>0</TotalTime>
  <Words>508</Words>
  <Application>Microsoft Office PowerPoint</Application>
  <PresentationFormat>On-screen Show (4:3)</PresentationFormat>
  <Paragraphs>92</Paragraphs>
  <Slides>27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Training</vt:lpstr>
      <vt:lpstr>វគ្គបំប៉ន ស្តីពី ការប្រើប្រាស់ឯកសារណែនាំគ្រូបង្រៀន គណិតវិទ្យា និងវិទ្យាសាស្ត្រ នៅមជ្ឈមណ្ឌលគរុកោសល្យភូមិភាគខេត្តកណ្ដាល ពីថ្ងៃច័ន្ទ ១១រោច ដល់ថ្ងៃព្រហស្បតិ៍ ១៤រោច ខែផល្គុន ឆ្នាំរកា នព្វស័ក ព.ស ២៥៦១ ត្រូវនឹងទី១២ ដល់ថ្ងៃទី១៥ ខែមីនា ឆ្នាំ ២០១៨</vt:lpstr>
      <vt:lpstr>PowerPoint Presentation</vt:lpstr>
      <vt:lpstr>លទ្ធផល ៣៖</vt:lpstr>
      <vt:lpstr>កម្មវិធីវគ្គបំប៉ន ៖</vt:lpstr>
      <vt:lpstr>PowerPoint Presentation</vt:lpstr>
      <vt:lpstr>ឯកសារយោង៖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វគ្គបំប៉ន៖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2015-11-09T08:13:32Z</dcterms:created>
  <dcterms:modified xsi:type="dcterms:W3CDTF">2018-03-09T07:31:03Z</dcterms:modified>
</cp:coreProperties>
</file>