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322" r:id="rId3"/>
    <p:sldId id="321" r:id="rId4"/>
    <p:sldId id="331" r:id="rId5"/>
    <p:sldId id="304" r:id="rId6"/>
    <p:sldId id="326" r:id="rId7"/>
    <p:sldId id="332" r:id="rId8"/>
    <p:sldId id="327" r:id="rId9"/>
    <p:sldId id="328" r:id="rId10"/>
    <p:sldId id="329" r:id="rId11"/>
    <p:sldId id="330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259"/>
          </p14:sldIdLst>
        </p14:section>
        <p14:section name="Overview and Objectives" id="{ABA716BF-3A5C-4ADB-94C9-CFEF84EBA240}">
          <p14:sldIdLst>
            <p14:sldId id="322"/>
            <p14:sldId id="321"/>
            <p14:sldId id="331"/>
            <p14:sldId id="304"/>
            <p14:sldId id="326"/>
            <p14:sldId id="332"/>
            <p14:sldId id="327"/>
            <p14:sldId id="328"/>
            <p14:sldId id="329"/>
            <p14:sldId id="330"/>
          </p14:sldIdLst>
        </p14:section>
        <p14:section name="Topic 1" id="{6D9936A3-3945-4757-BC8B-B5C252D8E036}">
          <p14:sldIdLst/>
        </p14:section>
        <p14:section name="Sample Slides for Visuals" id="{BAB3A466-96C9-4230-9978-795378D75699}">
          <p14:sldIdLst/>
        </p14:section>
        <p14:section name="Case Study" id="{8C0305C9-B152-4FBA-A789-FE1976D53990}">
          <p14:sldIdLst/>
        </p14:section>
        <p14:section name="Conclusion and Summary" id="{790CEF5B-569A-4C2F-BED5-750B08C0E5AD}">
          <p14:sldIdLst/>
        </p14:section>
        <p14:section name="Appendix" id="{3F78B471-41DA-46F2-A8E4-97E471896AB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37" autoAdjust="0"/>
    <p:restoredTop sz="59858" autoAdjust="0"/>
  </p:normalViewPr>
  <p:slideViewPr>
    <p:cSldViewPr>
      <p:cViewPr>
        <p:scale>
          <a:sx n="60" d="100"/>
          <a:sy n="60" d="100"/>
        </p:scale>
        <p:origin x="-177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8/13/2016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083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8/13/2016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9062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Workshop introduction slide.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</a:t>
            </a:r>
            <a:r>
              <a:rPr lang="en-US" baseline="0" dirty="0" smtClean="0"/>
              <a:t> – we have the website.</a:t>
            </a:r>
            <a:endParaRPr lang="km-KH" baseline="0" dirty="0" smtClean="0"/>
          </a:p>
          <a:p>
            <a:r>
              <a:rPr lang="en-US" baseline="0" dirty="0" smtClean="0"/>
              <a:t>We have also added lesson plans from:</a:t>
            </a:r>
          </a:p>
          <a:p>
            <a:pPr marL="228600" indent="-228600">
              <a:buAutoNum type="arabicParenBoth"/>
            </a:pPr>
            <a:r>
              <a:rPr lang="en-US" baseline="0" dirty="0" smtClean="0"/>
              <a:t>A lot from VSO’s ‘No science without Experiments’ </a:t>
            </a:r>
            <a:r>
              <a:rPr lang="en-US" baseline="0" dirty="0" err="1" smtClean="0"/>
              <a:t>programme</a:t>
            </a:r>
            <a:r>
              <a:rPr lang="en-US" baseline="0" dirty="0" smtClean="0"/>
              <a:t>.</a:t>
            </a:r>
          </a:p>
          <a:p>
            <a:pPr marL="228600" indent="-228600">
              <a:buAutoNum type="arabicParenBoth"/>
            </a:pPr>
            <a:r>
              <a:rPr lang="en-US" baseline="0" dirty="0" smtClean="0"/>
              <a:t>Other plans from our work, from the training in Battambang and from the monitoring </a:t>
            </a:r>
            <a:r>
              <a:rPr lang="en-US" baseline="0" dirty="0" err="1" smtClean="0"/>
              <a:t>programme</a:t>
            </a:r>
            <a:r>
              <a:rPr lang="en-US" baseline="0" dirty="0" smtClean="0"/>
              <a:t> in 5 provinces.</a:t>
            </a:r>
          </a:p>
          <a:p>
            <a:pPr marL="0" indent="0">
              <a:buNone/>
            </a:pPr>
            <a:r>
              <a:rPr lang="en-US" baseline="0" dirty="0" smtClean="0"/>
              <a:t>(I have edited some of these, but not possible to read all of them in full detail).</a:t>
            </a:r>
          </a:p>
          <a:p>
            <a:pPr marL="0" indent="0">
              <a:buNone/>
            </a:pPr>
            <a:endParaRPr lang="en-US" baseline="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3325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at the end of this</a:t>
            </a:r>
            <a:r>
              <a:rPr lang="en-US" baseline="0" dirty="0" smtClean="0"/>
              <a:t> week we should have: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Integrated lesson plans.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 checked training plan for future training.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Improved ESDP3 TGs.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 properly checked and functioning website.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This can be submitted to the MoEYS for approval.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FURTHER TRAINING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(hope for ESDP3 training, hope for further support from TTD, MoEYS etc.)</a:t>
            </a:r>
          </a:p>
        </p:txBody>
      </p:sp>
    </p:spTree>
    <p:extLst>
      <p:ext uri="{BB962C8B-B14F-4D97-AF65-F5344CB8AC3E}">
        <p14:creationId xmlns:p14="http://schemas.microsoft.com/office/powerpoint/2010/main" val="1476332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GOAL: to improve the ESDP3 TGs</a:t>
            </a:r>
            <a:r>
              <a:rPr lang="en-US" baseline="0" dirty="0" smtClean="0"/>
              <a:t> so that we can submit to the MoEYS for approval.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039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Assimilate the experience and new ideas from the monitoring (11 people, 5 provinces) in July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SPECIFIC POINTS: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Evaluate and improve: (1) ESDP3 TGs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(2) Lesson plans (old and new)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(3) Website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Need to have all of these interlinked and consistent. Documents need to be correct with curriculum (i.e. check BETT changes)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00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Aim</a:t>
            </a:r>
            <a:r>
              <a:rPr lang="en-US" baseline="0" dirty="0" smtClean="0"/>
              <a:t> of ESDP3 – to reduce drop-out in vulnerable schools.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07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0" dirty="0" smtClean="0"/>
              <a:t>Sub-components: (1) participation in basic education = building schools / construction. (Somewhere to learn – students can learn)</a:t>
            </a:r>
          </a:p>
          <a:p>
            <a:pPr marL="0" indent="0">
              <a:buNone/>
            </a:pPr>
            <a:r>
              <a:rPr lang="en-US" baseline="0" dirty="0" smtClean="0"/>
              <a:t>(2) Improvement in basic education quality (Good teaching – students can learn)</a:t>
            </a:r>
          </a:p>
          <a:p>
            <a:pPr marL="0" indent="0">
              <a:buNone/>
            </a:pPr>
            <a:r>
              <a:rPr lang="en-US" baseline="0" dirty="0" smtClean="0"/>
              <a:t>(3) Improvement in school management (Good management – good teaching – good learning) (cf. good child – good student – good friend)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070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PROCESS:</a:t>
            </a:r>
          </a:p>
          <a:p>
            <a:r>
              <a:rPr lang="en-US" dirty="0" smtClean="0"/>
              <a:t>Check the relevant documentation.</a:t>
            </a:r>
          </a:p>
          <a:p>
            <a:r>
              <a:rPr lang="en-US" dirty="0" smtClean="0"/>
              <a:t>Do a background</a:t>
            </a:r>
            <a:r>
              <a:rPr lang="en-US" baseline="0" dirty="0" smtClean="0"/>
              <a:t> / baseline survey with: teachers, trainers, NGOs and MoEYS.</a:t>
            </a:r>
          </a:p>
          <a:p>
            <a:r>
              <a:rPr lang="en-US" baseline="0" dirty="0" smtClean="0"/>
              <a:t>Needs analysis (</a:t>
            </a:r>
            <a:r>
              <a:rPr lang="km-KH" baseline="0" dirty="0" smtClean="0"/>
              <a:t>ការវិភាគតម្រូវការ)</a:t>
            </a:r>
            <a:endParaRPr lang="en-US" baseline="0" dirty="0" smtClean="0"/>
          </a:p>
          <a:p>
            <a:r>
              <a:rPr lang="en-US" baseline="0" dirty="0" smtClean="0"/>
              <a:t>Lack of teacher subject knowledge: ++ Documents for research (needs of teachers – salary was top though!)</a:t>
            </a:r>
            <a:endParaRPr lang="km-KH" baseline="0" dirty="0" smtClean="0"/>
          </a:p>
          <a:p>
            <a:r>
              <a:rPr lang="en-US" baseline="0" dirty="0" smtClean="0"/>
              <a:t>Lack of time to make good plans: ++ good lesson plans using the documents</a:t>
            </a:r>
          </a:p>
          <a:p>
            <a:r>
              <a:rPr lang="en-US" baseline="0" dirty="0" smtClean="0"/>
              <a:t>From OBSERVATION – ++ more participation from students –</a:t>
            </a:r>
          </a:p>
          <a:p>
            <a:r>
              <a:rPr lang="en-US" baseline="0" dirty="0" smtClean="0"/>
              <a:t>If we think about drop-out as well as education quality, students who don’t participate are the ones </a:t>
            </a:r>
            <a:r>
              <a:rPr lang="en-US" baseline="0" smtClean="0"/>
              <a:t>who drop out.</a:t>
            </a:r>
            <a:endParaRPr lang="en-US" baseline="0" dirty="0" smtClean="0"/>
          </a:p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4763325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PROCESS:</a:t>
            </a:r>
          </a:p>
          <a:p>
            <a:r>
              <a:rPr lang="en-US" dirty="0" smtClean="0"/>
              <a:t>Check the relevant documentation.</a:t>
            </a:r>
          </a:p>
          <a:p>
            <a:r>
              <a:rPr lang="en-US" dirty="0" smtClean="0"/>
              <a:t>Assemble</a:t>
            </a:r>
            <a:r>
              <a:rPr lang="en-US" baseline="0" dirty="0" smtClean="0"/>
              <a:t> a group of the best teachers and trainers.</a:t>
            </a:r>
          </a:p>
          <a:p>
            <a:r>
              <a:rPr lang="en-US" baseline="0" dirty="0" smtClean="0"/>
              <a:t>WORKSHOP1 – Takeo.</a:t>
            </a:r>
          </a:p>
          <a:p>
            <a:r>
              <a:rPr lang="en-US" baseline="0" dirty="0" smtClean="0"/>
              <a:t>Output: Draft integrated lesson plans.</a:t>
            </a:r>
          </a:p>
        </p:txBody>
      </p:sp>
    </p:spTree>
    <p:extLst>
      <p:ext uri="{BB962C8B-B14F-4D97-AF65-F5344CB8AC3E}">
        <p14:creationId xmlns:p14="http://schemas.microsoft.com/office/powerpoint/2010/main" val="14763325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Used</a:t>
            </a:r>
            <a:r>
              <a:rPr lang="en-US" baseline="0" dirty="0" smtClean="0"/>
              <a:t> Workshop1 outputs and ideas to create the first drafts of the ESDP3 TGs.</a:t>
            </a:r>
          </a:p>
          <a:p>
            <a:r>
              <a:rPr lang="en-US" baseline="0" dirty="0" smtClean="0"/>
              <a:t>Second workshop: Kampong Cham in February</a:t>
            </a:r>
          </a:p>
          <a:p>
            <a:r>
              <a:rPr lang="en-US" baseline="0" dirty="0" smtClean="0"/>
              <a:t>OUTPUT: Improved integrated plans.</a:t>
            </a:r>
          </a:p>
          <a:p>
            <a:r>
              <a:rPr lang="en-US" baseline="0" dirty="0" smtClean="0"/>
              <a:t>Training plans for Pilot Training.</a:t>
            </a:r>
          </a:p>
          <a:p>
            <a:r>
              <a:rPr lang="en-US" baseline="0" dirty="0" smtClean="0"/>
              <a:t>Improved versions of TGs.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3325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TGs – created</a:t>
            </a:r>
            <a:r>
              <a:rPr lang="en-US" baseline="0" dirty="0" smtClean="0"/>
              <a:t> the website</a:t>
            </a:r>
          </a:p>
          <a:p>
            <a:r>
              <a:rPr lang="en-US" baseline="0" dirty="0" smtClean="0"/>
              <a:t>Before .weebly.com …. Now krou789.com</a:t>
            </a:r>
          </a:p>
          <a:p>
            <a:r>
              <a:rPr lang="en-US" baseline="0" dirty="0" smtClean="0"/>
              <a:t>Pilot training in 33 schools in 5 provinces. Schools selected for vulnerable drop-outs. (Battambang in March)</a:t>
            </a:r>
          </a:p>
          <a:p>
            <a:r>
              <a:rPr lang="en-US" baseline="0" dirty="0" smtClean="0"/>
              <a:t>Tried very hard to get right people – better than STEPSAM3, but still some people attended incorrectly.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July: monitoring of five provinces.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332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5B92-ECEC-4ED7-86F5-5A34F6233BDF}" type="datetime1">
              <a:rPr lang="en-US" smtClean="0"/>
              <a:t>8/13/2016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FAE0-0C5A-41ED-9E11-E98F3B73384E}" type="datetime1">
              <a:rPr lang="en-US" smtClean="0"/>
              <a:t>8/13/2016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0D64FF61-D326-448E-9B7F-0396A5F8D198}" type="datetime1">
              <a:rPr lang="en-US" smtClean="0"/>
              <a:t>8/13/2016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A4BE-D7DE-4BE4-88DC-F6F2C8041C83}" type="datetime1">
              <a:rPr lang="en-US" smtClean="0"/>
              <a:t>8/13/2016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AF71-0316-462F-867F-A451A194BB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833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5E341-F62F-4046-9F33-D86A24EDDFAC}" type="datetime1">
              <a:rPr lang="en-US" smtClean="0"/>
              <a:t>8/13/2016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485A9-F6B0-4FA3-83CE-DBCB7E815B62}" type="datetime1">
              <a:rPr lang="en-US" smtClean="0"/>
              <a:t>8/13/2016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D5CC-6B3E-4A8C-9453-1D06700DFCCB}" type="datetime1">
              <a:rPr lang="en-US" smtClean="0"/>
              <a:t>8/13/2016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C00E-003A-4D79-AA2C-930A521E3D1D}" type="datetime1">
              <a:rPr lang="en-US" smtClean="0"/>
              <a:t>8/13/2016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03C7-58B8-4CE1-9529-57B016302094}" type="datetime1">
              <a:rPr lang="en-US" smtClean="0"/>
              <a:t>8/13/2016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D326-7BE1-464F-9F60-78D6C530F903}" type="datetime1">
              <a:rPr lang="en-US" smtClean="0"/>
              <a:t>8/13/2016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151A-C753-4B4A-8922-1AF439D89E15}" type="datetime1">
              <a:rPr lang="en-US" smtClean="0"/>
              <a:t>8/13/2016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BE76-CB88-40D0-A472-C11FF06F1916}" type="datetime1">
              <a:rPr lang="en-US" smtClean="0"/>
              <a:t>8/13/2016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66DB-E3D5-40BD-B3B6-FD47093E2912}" type="datetime1">
              <a:rPr lang="en-US" smtClean="0"/>
              <a:t>8/13/2016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  <p:sldLayoutId id="2147483664" r:id="rId13"/>
  </p:sldLayoutIdLst>
  <p:transition spd="slow">
    <p:wipe dir="d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ou789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ou789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-304800" y="-228600"/>
            <a:ext cx="9677400" cy="6324600"/>
          </a:xfrm>
        </p:spPr>
        <p:txBody>
          <a:bodyPr>
            <a:noAutofit/>
          </a:bodyPr>
          <a:lstStyle/>
          <a:p>
            <a:pPr algn="ctr"/>
            <a:r>
              <a:rPr lang="km-KH" sz="7200" b="0" dirty="0"/>
              <a:t>សិក្ខា</a:t>
            </a:r>
            <a:r>
              <a:rPr lang="km-KH" sz="7200" b="0" dirty="0" smtClean="0"/>
              <a:t>សាលា</a:t>
            </a:r>
            <a:r>
              <a:rPr lang="en-US" sz="6000" b="0" dirty="0" smtClean="0"/>
              <a:t/>
            </a:r>
            <a:br>
              <a:rPr lang="en-US" sz="6000" b="0" dirty="0" smtClean="0"/>
            </a:br>
            <a:r>
              <a:rPr lang="km-KH" sz="6000" b="0" dirty="0" smtClean="0"/>
              <a:t>ស្</a:t>
            </a:r>
            <a:r>
              <a:rPr lang="km-KH" sz="6000" b="0" dirty="0"/>
              <a:t>តី</a:t>
            </a:r>
            <a:r>
              <a:rPr lang="km-KH" sz="6000" b="0" dirty="0" smtClean="0"/>
              <a:t>ពី</a:t>
            </a:r>
            <a:r>
              <a:rPr lang="en-US" sz="6000" b="0" dirty="0" smtClean="0"/>
              <a:t/>
            </a:r>
            <a:br>
              <a:rPr lang="en-US" sz="6000" b="0" dirty="0" smtClean="0"/>
            </a:br>
            <a:r>
              <a:rPr lang="km-KH" sz="6000" b="0" dirty="0" smtClean="0"/>
              <a:t> </a:t>
            </a:r>
            <a:r>
              <a:rPr lang="km-KH" sz="8000" b="0" dirty="0"/>
              <a:t>ការកែសម្រួលឯកសារណែនាំគ្រូ</a:t>
            </a:r>
            <a:r>
              <a:rPr lang="km-KH" sz="8000" b="0" dirty="0" smtClean="0"/>
              <a:t>បង្រៀន</a:t>
            </a:r>
            <a:br>
              <a:rPr lang="km-KH" sz="8000" b="0" dirty="0" smtClean="0"/>
            </a:br>
            <a:r>
              <a:rPr lang="km-KH" sz="8000" b="0" dirty="0" smtClean="0"/>
              <a:t>ផ្នែកគ</a:t>
            </a:r>
            <a:r>
              <a:rPr lang="km-KH" sz="8000" b="0" dirty="0"/>
              <a:t>ណិតវិទ្យា និងវិទ្យាសាស្រ្ត </a:t>
            </a:r>
            <a:r>
              <a:rPr lang="km-KH" sz="6000" b="0" dirty="0" smtClean="0"/>
              <a:t/>
            </a:r>
            <a:br>
              <a:rPr lang="km-KH" sz="6000" b="0" dirty="0" smtClean="0"/>
            </a:br>
            <a:r>
              <a:rPr lang="km-KH" sz="6000" b="0" dirty="0" smtClean="0"/>
              <a:t>នៅ</a:t>
            </a:r>
            <a:r>
              <a:rPr lang="km-KH" sz="6000" b="0" dirty="0"/>
              <a:t>មជ្ឈមណ្ឌលគរុកោសល្យភូមិ</a:t>
            </a:r>
            <a:r>
              <a:rPr lang="km-KH" sz="6000" b="0" dirty="0" smtClean="0"/>
              <a:t>ភាគព្រៃវែង</a:t>
            </a:r>
            <a:br>
              <a:rPr lang="km-KH" sz="6000" b="0" dirty="0" smtClean="0"/>
            </a:br>
            <a:r>
              <a:rPr lang="km-KH" sz="5400" b="0" dirty="0" smtClean="0"/>
              <a:t>ចាប់ពី </a:t>
            </a:r>
            <a:r>
              <a:rPr lang="km-KH" sz="5400" b="0" dirty="0"/>
              <a:t>ថ្ងៃទី</a:t>
            </a:r>
            <a:r>
              <a:rPr lang="km-KH" sz="5400" b="0" dirty="0" smtClean="0"/>
              <a:t>១៣ </a:t>
            </a:r>
            <a:r>
              <a:rPr lang="km-KH" sz="5400" b="0" dirty="0"/>
              <a:t>ដល់ ថ្ងៃ</a:t>
            </a:r>
            <a:r>
              <a:rPr lang="km-KH" sz="5400" b="0" dirty="0" smtClean="0"/>
              <a:t>ទី១៧ ខែសីហាឆ្នាំ</a:t>
            </a:r>
            <a:r>
              <a:rPr lang="km-KH" sz="5400" b="0" dirty="0"/>
              <a:t>២០១៦</a:t>
            </a:r>
            <a:r>
              <a:rPr lang="en-US" sz="5400" b="0" dirty="0"/>
              <a:t/>
            </a:r>
            <a:br>
              <a:rPr lang="en-US" sz="5400" b="0" dirty="0"/>
            </a:br>
            <a:r>
              <a:rPr lang="km-KH" sz="6000" b="0" dirty="0"/>
              <a:t>	</a:t>
            </a:r>
            <a:r>
              <a:rPr lang="km-KH" sz="5400" b="0" dirty="0"/>
              <a:t>ឧបត្ថម្ភ</a:t>
            </a:r>
            <a:r>
              <a:rPr lang="km-KH" sz="5400" b="0" dirty="0" smtClean="0"/>
              <a:t>ថវិកាដោយ</a:t>
            </a:r>
            <a:r>
              <a:rPr lang="km-KH" sz="5400" b="0" dirty="0"/>
              <a:t>គម្រោង </a:t>
            </a:r>
            <a:r>
              <a:rPr lang="en-US" sz="3200" b="0" dirty="0"/>
              <a:t>ESDP3</a:t>
            </a:r>
          </a:p>
        </p:txBody>
      </p:sp>
      <p:sp>
        <p:nvSpPr>
          <p:cNvPr id="4" name="Subtitle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483591" y="2590800"/>
            <a:ext cx="5382128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AutoShape 2"/>
          <p:cNvSpPr>
            <a:spLocks noChangeArrowheads="1"/>
          </p:cNvSpPr>
          <p:nvPr/>
        </p:nvSpPr>
        <p:spPr bwMode="auto">
          <a:xfrm>
            <a:off x="1143000" y="2057400"/>
            <a:ext cx="4267200" cy="1524000"/>
          </a:xfrm>
          <a:prstGeom prst="flowChartAlternateProcess">
            <a:avLst/>
          </a:prstGeom>
          <a:solidFill>
            <a:srgbClr val="FFFFFF"/>
          </a:solidFill>
          <a:ln w="31750" algn="in">
            <a:solidFill>
              <a:srgbClr val="4F81B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m-KH" sz="2800" b="1" dirty="0" smtClean="0">
                <a:latin typeface="Khmer OS" pitchFamily="2" charset="0"/>
                <a:cs typeface="Khmer OS" pitchFamily="2" charset="0"/>
              </a:rPr>
              <a:t>សិក្ខាសាលាលើកទី៣</a:t>
            </a: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km-KH" sz="2800" i="0" u="none" strike="noStrike" cap="none" normalizeH="0" baseline="0" dirty="0" smtClean="0">
                <a:ln>
                  <a:noFill/>
                </a:ln>
                <a:effectLst/>
                <a:latin typeface="Khmer OS" pitchFamily="2" charset="0"/>
                <a:cs typeface="Khmer OS" pitchFamily="2" charset="0"/>
              </a:rPr>
              <a:t>កែសម្រួលឯកសារ</a:t>
            </a:r>
            <a:endParaRPr kumimoji="0" lang="en-US" sz="2800" i="0" u="none" strike="noStrike" cap="none" normalizeH="0" baseline="0" dirty="0" smtClean="0">
              <a:ln>
                <a:noFill/>
              </a:ln>
              <a:effectLst/>
              <a:latin typeface="Khmer OS" pitchFamily="2" charset="0"/>
              <a:cs typeface="Khmer OS" pitchFamily="2" charset="0"/>
            </a:endParaRPr>
          </a:p>
        </p:txBody>
      </p:sp>
      <p:sp>
        <p:nvSpPr>
          <p:cNvPr id="85" name="AutoShape 2"/>
          <p:cNvSpPr>
            <a:spLocks noChangeArrowheads="1"/>
          </p:cNvSpPr>
          <p:nvPr/>
        </p:nvSpPr>
        <p:spPr bwMode="auto">
          <a:xfrm>
            <a:off x="1028700" y="228600"/>
            <a:ext cx="4495800" cy="1219200"/>
          </a:xfrm>
          <a:prstGeom prst="flowChartAlternateProcess">
            <a:avLst/>
          </a:prstGeom>
          <a:solidFill>
            <a:srgbClr val="FFFFFF"/>
          </a:solidFill>
          <a:ln w="31750" algn="in">
            <a:solidFill>
              <a:srgbClr val="4F81B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m-KH" sz="2400" dirty="0" smtClean="0">
                <a:solidFill>
                  <a:srgbClr val="000000"/>
                </a:solidFill>
                <a:latin typeface="Calibri" pitchFamily="34" charset="0"/>
              </a:rPr>
              <a:t>ឯកសារណែនាំគ្រូ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www.krou789.com</a:t>
            </a:r>
          </a:p>
        </p:txBody>
      </p:sp>
      <p:cxnSp>
        <p:nvCxnSpPr>
          <p:cNvPr id="14" name="Straight Arrow Connector 13"/>
          <p:cNvCxnSpPr>
            <a:stCxn id="85" idx="2"/>
            <a:endCxn id="84" idx="0"/>
          </p:cNvCxnSpPr>
          <p:nvPr/>
        </p:nvCxnSpPr>
        <p:spPr>
          <a:xfrm>
            <a:off x="3276600" y="1447800"/>
            <a:ext cx="0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1981200" y="3581400"/>
            <a:ext cx="0" cy="838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4419600" y="3581400"/>
            <a:ext cx="0" cy="838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004827" y="4419600"/>
            <a:ext cx="44053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m-KH" sz="2800" dirty="0">
                <a:solidFill>
                  <a:srgbClr val="000000"/>
                </a:solidFill>
                <a:latin typeface="Calibri" pitchFamily="34" charset="0"/>
              </a:rPr>
              <a:t>កិច្ចតែងការបង្រៀនបញ្រ្ជាប</a:t>
            </a:r>
            <a:endParaRPr lang="en-US" sz="2800" dirty="0"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50292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m-KH" sz="2800" dirty="0" smtClean="0"/>
              <a:t>កម្ម</a:t>
            </a:r>
            <a:r>
              <a:rPr lang="km-KH" sz="2800" dirty="0"/>
              <a:t>វិធីវគ្គ</a:t>
            </a:r>
            <a:r>
              <a:rPr lang="km-KH" sz="2800" dirty="0" smtClean="0"/>
              <a:t>បំប៉ន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824119" y="5648980"/>
            <a:ext cx="29049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ts val="1200"/>
              </a:spcBef>
              <a:spcAft>
                <a:spcPct val="0"/>
              </a:spcAft>
            </a:pPr>
            <a:r>
              <a:rPr lang="km-KH" sz="2800" dirty="0">
                <a:solidFill>
                  <a:srgbClr val="FF0000"/>
                </a:solidFill>
                <a:latin typeface="Calibri" pitchFamily="34" charset="0"/>
              </a:rPr>
              <a:t>ឯកសារណែនាំគ្រូ</a:t>
            </a:r>
            <a:endParaRPr 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49013" y="6167735"/>
            <a:ext cx="25467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www.krou789.com</a:t>
            </a:r>
          </a:p>
        </p:txBody>
      </p:sp>
      <p:sp>
        <p:nvSpPr>
          <p:cNvPr id="5" name="Rectangle 4"/>
          <p:cNvSpPr/>
          <p:nvPr/>
        </p:nvSpPr>
        <p:spPr>
          <a:xfrm>
            <a:off x="6071551" y="152400"/>
            <a:ext cx="2920049" cy="133882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m-KH" dirty="0">
                <a:solidFill>
                  <a:srgbClr val="000000"/>
                </a:solidFill>
                <a:latin typeface="Khmer OS" pitchFamily="2" charset="0"/>
                <a:cs typeface="Khmer OS" pitchFamily="2" charset="0"/>
              </a:rPr>
              <a:t>កិច្ចតែងការ</a:t>
            </a:r>
            <a:r>
              <a:rPr lang="km-KH" dirty="0" smtClean="0">
                <a:solidFill>
                  <a:srgbClr val="000000"/>
                </a:solidFill>
                <a:latin typeface="Khmer OS" pitchFamily="2" charset="0"/>
                <a:cs typeface="Khmer OS" pitchFamily="2" charset="0"/>
              </a:rPr>
              <a:t>បង្រៀន</a:t>
            </a:r>
            <a:endParaRPr lang="en-US" dirty="0" smtClean="0">
              <a:solidFill>
                <a:srgbClr val="000000"/>
              </a:solidFill>
              <a:latin typeface="Khmer OS" pitchFamily="2" charset="0"/>
              <a:cs typeface="Khmer OS" pitchFamily="2" charset="0"/>
            </a:endParaRP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m-KH" dirty="0" smtClean="0">
                <a:latin typeface="Khmer OS" pitchFamily="2" charset="0"/>
                <a:cs typeface="Khmer OS" pitchFamily="2" charset="0"/>
              </a:rPr>
              <a:t>របស់អង្គការ </a:t>
            </a:r>
            <a:r>
              <a:rPr lang="en-US" dirty="0" smtClean="0">
                <a:latin typeface="Khmer OS" pitchFamily="2" charset="0"/>
                <a:cs typeface="Khmer OS" pitchFamily="2" charset="0"/>
              </a:rPr>
              <a:t>VSO</a:t>
            </a:r>
            <a:r>
              <a:rPr lang="km-KH" dirty="0" smtClean="0">
                <a:latin typeface="Khmer OS" pitchFamily="2" charset="0"/>
                <a:cs typeface="Khmer OS" pitchFamily="2" charset="0"/>
              </a:rPr>
              <a:t> និង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m-KH" dirty="0">
                <a:latin typeface="Khmer OS" pitchFamily="2" charset="0"/>
                <a:cs typeface="Khmer OS" pitchFamily="2" charset="0"/>
              </a:rPr>
              <a:t>ពីកម្មវិធីតាមដានត្រួតពិនិត្</a:t>
            </a:r>
            <a:r>
              <a:rPr lang="km-KH" dirty="0" smtClean="0">
                <a:latin typeface="Khmer OS" pitchFamily="2" charset="0"/>
                <a:cs typeface="Khmer OS" pitchFamily="2" charset="0"/>
              </a:rPr>
              <a:t>យ</a:t>
            </a:r>
            <a:endParaRPr lang="en-US" sz="1100" dirty="0">
              <a:latin typeface="Khmer OS" pitchFamily="2" charset="0"/>
              <a:cs typeface="Khmer OS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 rot="5400000">
            <a:off x="5518232" y="501568"/>
            <a:ext cx="521488" cy="5851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6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AutoShape 2"/>
          <p:cNvSpPr>
            <a:spLocks noChangeArrowheads="1"/>
          </p:cNvSpPr>
          <p:nvPr/>
        </p:nvSpPr>
        <p:spPr bwMode="auto">
          <a:xfrm>
            <a:off x="1143000" y="2743200"/>
            <a:ext cx="4267200" cy="1524000"/>
          </a:xfrm>
          <a:prstGeom prst="flowChartAlternateProcess">
            <a:avLst/>
          </a:prstGeom>
          <a:solidFill>
            <a:srgbClr val="FFFFFF"/>
          </a:solidFill>
          <a:ln w="31750" algn="in">
            <a:solidFill>
              <a:srgbClr val="4F81B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m-KH" sz="2800" b="1" dirty="0" smtClean="0">
                <a:latin typeface="Khmer OS" pitchFamily="2" charset="0"/>
                <a:cs typeface="Khmer OS" pitchFamily="2" charset="0"/>
              </a:rPr>
              <a:t>ដាក់ជូនថ្នាក់ដឹកនាំក្រសួង</a:t>
            </a: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m-KH" sz="2800" b="1" dirty="0" smtClean="0">
                <a:latin typeface="Khmer OS" pitchFamily="2" charset="0"/>
                <a:cs typeface="Khmer OS" pitchFamily="2" charset="0"/>
              </a:rPr>
              <a:t>ដើម្បីពិនិត្យ និងសម្រេច</a:t>
            </a:r>
          </a:p>
        </p:txBody>
      </p:sp>
      <p:sp>
        <p:nvSpPr>
          <p:cNvPr id="85" name="AutoShape 2"/>
          <p:cNvSpPr>
            <a:spLocks noChangeArrowheads="1"/>
          </p:cNvSpPr>
          <p:nvPr/>
        </p:nvSpPr>
        <p:spPr bwMode="auto">
          <a:xfrm>
            <a:off x="1028700" y="228600"/>
            <a:ext cx="4495800" cy="1981200"/>
          </a:xfrm>
          <a:prstGeom prst="flowChartAlternateProcess">
            <a:avLst/>
          </a:prstGeom>
          <a:solidFill>
            <a:srgbClr val="FFFFFF"/>
          </a:solidFill>
          <a:ln w="31750" algn="in">
            <a:solidFill>
              <a:srgbClr val="4F81B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m-KH" sz="2400" dirty="0" smtClean="0">
                <a:solidFill>
                  <a:srgbClr val="000000"/>
                </a:solidFill>
                <a:latin typeface="Calibri" pitchFamily="34" charset="0"/>
              </a:rPr>
              <a:t>កិច្ចតែងការបង្រៀនបញ្ជ្រាប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m-KH" sz="2400" dirty="0" smtClean="0">
                <a:solidFill>
                  <a:srgbClr val="000000"/>
                </a:solidFill>
                <a:latin typeface="Calibri" pitchFamily="34" charset="0"/>
              </a:rPr>
              <a:t>កម្មវិធីវគ្គបំប៉ន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m-KH" sz="2400" dirty="0" smtClean="0">
                <a:solidFill>
                  <a:srgbClr val="FF0000"/>
                </a:solidFill>
                <a:latin typeface="Calibri" pitchFamily="34" charset="0"/>
              </a:rPr>
              <a:t>ឯកសារណែនាំគ្រូ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www.krou789.com</a:t>
            </a:r>
          </a:p>
        </p:txBody>
      </p:sp>
      <p:cxnSp>
        <p:nvCxnSpPr>
          <p:cNvPr id="14" name="Straight Arrow Connector 13"/>
          <p:cNvCxnSpPr>
            <a:stCxn id="85" idx="2"/>
            <a:endCxn id="84" idx="0"/>
          </p:cNvCxnSpPr>
          <p:nvPr/>
        </p:nvCxnSpPr>
        <p:spPr>
          <a:xfrm>
            <a:off x="3276600" y="2209800"/>
            <a:ext cx="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1981200" y="4267200"/>
            <a:ext cx="0" cy="838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4419600" y="4267200"/>
            <a:ext cx="0" cy="838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744097" y="5105400"/>
            <a:ext cx="2980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3600" dirty="0" smtClean="0"/>
              <a:t>វគ្គបំប៉នបន្ថែម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1571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m-KH" dirty="0">
                <a:latin typeface="Khmer OS" pitchFamily="2" charset="0"/>
                <a:cs typeface="Khmer OS" pitchFamily="2" charset="0"/>
              </a:rPr>
              <a:t>គោលបំណង</a:t>
            </a:r>
            <a:r>
              <a:rPr lang="km-KH" dirty="0" smtClean="0">
                <a:latin typeface="Khmer OS" pitchFamily="2" charset="0"/>
                <a:cs typeface="Khmer OS" pitchFamily="2" charset="0"/>
              </a:rPr>
              <a:t>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km-KH" dirty="0"/>
              <a:t>កែលម្អឯកសារណែនាំ</a:t>
            </a:r>
            <a:r>
              <a:rPr lang="km-KH" dirty="0" smtClean="0"/>
              <a:t>គ្រូ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m-KH" dirty="0" smtClean="0"/>
              <a:t>ដើម្បី</a:t>
            </a:r>
            <a:r>
              <a:rPr lang="km-KH" dirty="0"/>
              <a:t>ស្នើសុំការអនុមតិពីក្រសួង អ</a:t>
            </a:r>
            <a:r>
              <a:rPr lang="en-US" dirty="0"/>
              <a:t>.</a:t>
            </a:r>
            <a:r>
              <a:rPr lang="km-KH" dirty="0"/>
              <a:t>យ</a:t>
            </a:r>
            <a:r>
              <a:rPr lang="en-US" dirty="0"/>
              <a:t>.</a:t>
            </a:r>
            <a:r>
              <a:rPr lang="km-KH" dirty="0"/>
              <a:t>ក</a:t>
            </a:r>
            <a:r>
              <a:rPr lang="en-US" dirty="0"/>
              <a:t>.</a:t>
            </a:r>
            <a:endParaRPr lang="en-US" sz="4800" dirty="0"/>
          </a:p>
          <a:p>
            <a:pPr>
              <a:lnSpc>
                <a:spcPct val="150000"/>
              </a:lnSpc>
            </a:pPr>
            <a:endParaRPr lang="km-KH" sz="4000" dirty="0">
              <a:latin typeface="Khmer OS" pitchFamily="2" charset="0"/>
              <a:cs typeface="Khmer OS" pitchFamily="2" charset="0"/>
            </a:endParaRPr>
          </a:p>
          <a:p>
            <a:pPr>
              <a:lnSpc>
                <a:spcPct val="150000"/>
              </a:lnSpc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9354304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m-KH" dirty="0">
                <a:latin typeface="Khmer OS" pitchFamily="2" charset="0"/>
                <a:cs typeface="Khmer OS" pitchFamily="2" charset="0"/>
              </a:rPr>
              <a:t>វត្ថុបំណង និង លទ្ធផលរំពឹងទុក</a:t>
            </a:r>
            <a:r>
              <a:rPr lang="km-KH" dirty="0" smtClean="0">
                <a:latin typeface="Khmer OS" pitchFamily="2" charset="0"/>
                <a:cs typeface="Khmer OS" pitchFamily="2" charset="0"/>
              </a:rPr>
              <a:t>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4876800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km-KH" dirty="0" smtClean="0">
                <a:latin typeface="Khmer OS" pitchFamily="2" charset="0"/>
                <a:cs typeface="Khmer OS" pitchFamily="2" charset="0"/>
              </a:rPr>
              <a:t>បញ្ជ្រាប</a:t>
            </a:r>
            <a:r>
              <a:rPr lang="km-KH" dirty="0">
                <a:latin typeface="Khmer OS" pitchFamily="2" charset="0"/>
                <a:cs typeface="Khmer OS" pitchFamily="2" charset="0"/>
              </a:rPr>
              <a:t>បទពិសោធន៍ និងគំនិតថ្មីៗពីកម្មវិធីតាមដានត្រួតពិនិត្យ</a:t>
            </a:r>
            <a:endParaRPr lang="en-US" sz="4000" dirty="0">
              <a:latin typeface="Khmer OS" pitchFamily="2" charset="0"/>
              <a:cs typeface="Khmer OS" pitchFamily="2" charset="0"/>
            </a:endParaRPr>
          </a:p>
          <a:p>
            <a:pPr lvl="0">
              <a:lnSpc>
                <a:spcPct val="150000"/>
              </a:lnSpc>
            </a:pPr>
            <a:r>
              <a:rPr lang="km-KH" dirty="0">
                <a:latin typeface="Khmer OS" pitchFamily="2" charset="0"/>
                <a:cs typeface="Khmer OS" pitchFamily="2" charset="0"/>
              </a:rPr>
              <a:t>វាយតម្លៃ និងកែលម្អឯកសារ</a:t>
            </a:r>
            <a:r>
              <a:rPr lang="km-KH" dirty="0" smtClean="0">
                <a:latin typeface="Khmer OS" pitchFamily="2" charset="0"/>
                <a:cs typeface="Khmer OS" pitchFamily="2" charset="0"/>
              </a:rPr>
              <a:t>ពាក់ព័ន្ធ </a:t>
            </a:r>
            <a:r>
              <a:rPr lang="km-KH" dirty="0">
                <a:latin typeface="Khmer OS" pitchFamily="2" charset="0"/>
                <a:cs typeface="Khmer OS" pitchFamily="2" charset="0"/>
              </a:rPr>
              <a:t>៖</a:t>
            </a:r>
            <a:endParaRPr lang="en-US" sz="4000" dirty="0">
              <a:latin typeface="Khmer OS" pitchFamily="2" charset="0"/>
              <a:cs typeface="Khmer OS" pitchFamily="2" charset="0"/>
            </a:endParaRPr>
          </a:p>
          <a:p>
            <a:pPr lvl="1">
              <a:lnSpc>
                <a:spcPct val="150000"/>
              </a:lnSpc>
            </a:pPr>
            <a:r>
              <a:rPr lang="km-KH" dirty="0">
                <a:latin typeface="Khmer OS" pitchFamily="2" charset="0"/>
                <a:cs typeface="Khmer OS" pitchFamily="2" charset="0"/>
              </a:rPr>
              <a:t>ឯកសារណែនាំគ្រូរបស់</a:t>
            </a:r>
            <a:r>
              <a:rPr lang="en-US" dirty="0">
                <a:latin typeface="Khmer OS" pitchFamily="2" charset="0"/>
                <a:cs typeface="Khmer OS" pitchFamily="2" charset="0"/>
              </a:rPr>
              <a:t>ESDP3</a:t>
            </a:r>
            <a:endParaRPr lang="en-US" sz="3600" dirty="0">
              <a:latin typeface="Khmer OS" pitchFamily="2" charset="0"/>
              <a:cs typeface="Khmer OS" pitchFamily="2" charset="0"/>
            </a:endParaRPr>
          </a:p>
          <a:p>
            <a:pPr lvl="1">
              <a:lnSpc>
                <a:spcPct val="150000"/>
              </a:lnSpc>
            </a:pPr>
            <a:r>
              <a:rPr lang="km-KH" dirty="0">
                <a:latin typeface="Khmer OS" pitchFamily="2" charset="0"/>
                <a:cs typeface="Khmer OS" pitchFamily="2" charset="0"/>
              </a:rPr>
              <a:t>កិច្ចតែងការបង្រៀន (ចាស់និងថ្មី</a:t>
            </a:r>
            <a:r>
              <a:rPr lang="km-KH" dirty="0" smtClean="0">
                <a:latin typeface="Khmer OS" pitchFamily="2" charset="0"/>
                <a:cs typeface="Khmer OS" pitchFamily="2" charset="0"/>
              </a:rPr>
              <a:t>)</a:t>
            </a:r>
            <a:endParaRPr lang="km-KH" sz="3600" dirty="0" smtClean="0">
              <a:latin typeface="Khmer OS" pitchFamily="2" charset="0"/>
              <a:cs typeface="Khmer OS" pitchFamily="2" charset="0"/>
            </a:endParaRPr>
          </a:p>
          <a:p>
            <a:pPr lvl="1">
              <a:lnSpc>
                <a:spcPct val="150000"/>
              </a:lnSpc>
            </a:pPr>
            <a:r>
              <a:rPr lang="km-KH" dirty="0" smtClean="0">
                <a:latin typeface="Khmer OS" pitchFamily="2" charset="0"/>
                <a:cs typeface="Khmer OS" pitchFamily="2" charset="0"/>
              </a:rPr>
              <a:t>វេ</a:t>
            </a:r>
            <a:r>
              <a:rPr lang="km-KH" dirty="0">
                <a:latin typeface="Khmer OS" pitchFamily="2" charset="0"/>
                <a:cs typeface="Khmer OS" pitchFamily="2" charset="0"/>
              </a:rPr>
              <a:t>បសាយ </a:t>
            </a:r>
            <a:r>
              <a:rPr lang="en-US" u="sng" dirty="0" smtClean="0">
                <a:latin typeface="Khmer OS" pitchFamily="2" charset="0"/>
                <a:cs typeface="Khmer OS" pitchFamily="2" charset="0"/>
                <a:hlinkClick r:id="rId3"/>
              </a:rPr>
              <a:t>www.krou789.com</a:t>
            </a:r>
            <a:endParaRPr lang="km-KH" u="sng" dirty="0" smtClean="0">
              <a:latin typeface="Khmer OS" pitchFamily="2" charset="0"/>
              <a:cs typeface="Khmer OS" pitchFamily="2" charset="0"/>
            </a:endParaRPr>
          </a:p>
          <a:p>
            <a:pPr lvl="1">
              <a:lnSpc>
                <a:spcPct val="150000"/>
              </a:lnSpc>
            </a:pPr>
            <a:endParaRPr lang="km-KH" u="sng" dirty="0">
              <a:latin typeface="Khmer OS" pitchFamily="2" charset="0"/>
              <a:cs typeface="Khmer OS" pitchFamily="2" charset="0"/>
            </a:endParaRPr>
          </a:p>
          <a:p>
            <a:pPr lvl="1">
              <a:lnSpc>
                <a:spcPct val="150000"/>
              </a:lnSpc>
            </a:pPr>
            <a:endParaRPr lang="km-KH" dirty="0" smtClean="0">
              <a:latin typeface="Khmer OS" pitchFamily="2" charset="0"/>
              <a:cs typeface="Khmer OS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93164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610600" cy="4983163"/>
          </a:xfrm>
        </p:spPr>
        <p:txBody>
          <a:bodyPr>
            <a:noAutofit/>
          </a:bodyPr>
          <a:lstStyle/>
          <a:p>
            <a:pPr marR="530225" lvl="0" algn="ctr">
              <a:lnSpc>
                <a:spcPts val="2400"/>
              </a:lnSpc>
              <a:buFont typeface="Symbol"/>
              <a:buChar char=""/>
            </a:pPr>
            <a:endParaRPr lang="en-AU" sz="2400" i="1" kern="1400" dirty="0"/>
          </a:p>
          <a:p>
            <a:pPr marL="0" lvl="0" indent="0" algn="ctr">
              <a:buNone/>
            </a:pPr>
            <a:r>
              <a:rPr lang="en-US" dirty="0" smtClean="0"/>
              <a:t>Third </a:t>
            </a:r>
            <a:r>
              <a:rPr lang="en-US" b="1" u="sng" dirty="0" smtClean="0"/>
              <a:t>E</a:t>
            </a:r>
            <a:r>
              <a:rPr lang="en-US" dirty="0" smtClean="0"/>
              <a:t>ducation </a:t>
            </a:r>
            <a:r>
              <a:rPr lang="en-US" b="1" u="sng" dirty="0" smtClean="0"/>
              <a:t>S</a:t>
            </a:r>
            <a:r>
              <a:rPr lang="en-US" dirty="0" smtClean="0"/>
              <a:t>ector </a:t>
            </a:r>
            <a:r>
              <a:rPr lang="en-US" b="1" u="sng" dirty="0" smtClean="0"/>
              <a:t>D</a:t>
            </a:r>
            <a:r>
              <a:rPr lang="en-US" dirty="0" smtClean="0"/>
              <a:t>evelopment </a:t>
            </a:r>
            <a:r>
              <a:rPr lang="en-US" b="1" u="sng" dirty="0" smtClean="0"/>
              <a:t>P</a:t>
            </a:r>
            <a:r>
              <a:rPr lang="en-US" dirty="0" smtClean="0"/>
              <a:t>rogramme</a:t>
            </a:r>
          </a:p>
          <a:p>
            <a:pPr marL="0" lvl="0" indent="0" algn="ctr">
              <a:buNone/>
            </a:pPr>
            <a:r>
              <a:rPr lang="en-US" dirty="0" smtClean="0"/>
              <a:t>(ESDP3)</a:t>
            </a:r>
            <a:endParaRPr lang="km-KH" dirty="0" smtClean="0"/>
          </a:p>
          <a:p>
            <a:pPr marL="0" marR="530225" lvl="0" indent="0" algn="ctr">
              <a:lnSpc>
                <a:spcPts val="2400"/>
              </a:lnSpc>
              <a:buNone/>
            </a:pPr>
            <a:endParaRPr lang="en-AU" sz="3600" kern="1400" spc="-150" dirty="0"/>
          </a:p>
          <a:p>
            <a:pPr marL="0" indent="0" algn="ctr">
              <a:buNone/>
            </a:pPr>
            <a:r>
              <a:rPr lang="km-KH" sz="3600" dirty="0"/>
              <a:t>គោល</a:t>
            </a:r>
            <a:r>
              <a:rPr lang="km-KH" sz="3600" dirty="0" smtClean="0"/>
              <a:t>បំណង៖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km-KH" sz="3600" dirty="0" smtClean="0"/>
              <a:t> </a:t>
            </a:r>
            <a:r>
              <a:rPr lang="km-KH" sz="3600" dirty="0"/>
              <a:t>កាត់បន្ថយអាត្រាបោះបង់ </a:t>
            </a:r>
            <a:endParaRPr lang="en-US" sz="3600" dirty="0"/>
          </a:p>
          <a:p>
            <a:pPr marL="0" indent="0" algn="ctr">
              <a:buNone/>
            </a:pPr>
            <a:endParaRPr lang="en-US" sz="2400" dirty="0"/>
          </a:p>
          <a:p>
            <a:pPr algn="ctr"/>
            <a:endParaRPr lang="en-US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m-KH" b="1" dirty="0">
                <a:cs typeface="+mn-cs"/>
              </a:rPr>
              <a:t>គម្រោងអភិវឌ្ឍវិស័យអប់រំទី៣ </a:t>
            </a:r>
            <a:endParaRPr lang="en-US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708991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8077200" cy="1143000"/>
          </a:xfrm>
        </p:spPr>
        <p:txBody>
          <a:bodyPr>
            <a:normAutofit/>
          </a:bodyPr>
          <a:lstStyle/>
          <a:p>
            <a:pPr algn="ctr"/>
            <a:r>
              <a:rPr lang="km-KH" dirty="0" smtClean="0">
                <a:cs typeface="+mn-cs"/>
              </a:rPr>
              <a:t>សមាសភាគ </a:t>
            </a:r>
            <a:r>
              <a:rPr lang="en-US" dirty="0" smtClean="0">
                <a:cs typeface="+mn-cs"/>
              </a:rPr>
              <a:t>ESDP3</a:t>
            </a:r>
            <a:r>
              <a:rPr lang="km-KH" dirty="0" smtClean="0">
                <a:cs typeface="+mn-cs"/>
              </a:rPr>
              <a:t>៖</a:t>
            </a:r>
            <a:endParaRPr lang="en-US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8610600" cy="4297363"/>
          </a:xfrm>
        </p:spPr>
        <p:txBody>
          <a:bodyPr>
            <a:normAutofit/>
          </a:bodyPr>
          <a:lstStyle/>
          <a:p>
            <a:pPr marR="530225" lvl="0">
              <a:lnSpc>
                <a:spcPts val="2400"/>
              </a:lnSpc>
              <a:buFont typeface="Symbol"/>
              <a:buChar char=""/>
            </a:pPr>
            <a:endParaRPr lang="en-AU" sz="2400" i="1" kern="1400" dirty="0"/>
          </a:p>
          <a:p>
            <a:pPr lvl="0"/>
            <a:r>
              <a:rPr lang="km-KH" dirty="0"/>
              <a:t>ការកែ</a:t>
            </a:r>
            <a:r>
              <a:rPr lang="km-KH" dirty="0" smtClean="0"/>
              <a:t>លម្អការចូលរួមអប់រំកម្រិតមូលដ្ឋាន</a:t>
            </a:r>
          </a:p>
          <a:p>
            <a:pPr marL="0" marR="530225" lvl="0" indent="0">
              <a:lnSpc>
                <a:spcPts val="2400"/>
              </a:lnSpc>
              <a:buNone/>
            </a:pPr>
            <a:endParaRPr lang="en-AU" kern="1400" spc="-150" dirty="0"/>
          </a:p>
          <a:p>
            <a:pPr lvl="0"/>
            <a:r>
              <a:rPr lang="km-KH" dirty="0" smtClean="0">
                <a:solidFill>
                  <a:srgbClr val="FF0000"/>
                </a:solidFill>
              </a:rPr>
              <a:t>ការ</a:t>
            </a:r>
            <a:r>
              <a:rPr lang="km-KH" dirty="0">
                <a:solidFill>
                  <a:srgbClr val="FF0000"/>
                </a:solidFill>
              </a:rPr>
              <a:t>កែលម្អគុណភាព</a:t>
            </a:r>
            <a:r>
              <a:rPr lang="km-KH" dirty="0" smtClean="0">
                <a:solidFill>
                  <a:srgbClr val="FF0000"/>
                </a:solidFill>
              </a:rPr>
              <a:t>អប់រំកម្រិតមូលដ្ឋាន</a:t>
            </a:r>
          </a:p>
          <a:p>
            <a:pPr marL="0" marR="530225" lvl="0" indent="0">
              <a:lnSpc>
                <a:spcPts val="2400"/>
              </a:lnSpc>
              <a:buNone/>
            </a:pPr>
            <a:endParaRPr lang="en-AU" kern="1400" spc="-150" dirty="0"/>
          </a:p>
          <a:p>
            <a:pPr lvl="0"/>
            <a:r>
              <a:rPr lang="km-KH" dirty="0"/>
              <a:t>ការកែលម្អគុណ</a:t>
            </a:r>
            <a:r>
              <a:rPr lang="km-KH" dirty="0" smtClean="0"/>
              <a:t>ភាពនៃការគ្រប់គ្រងទៅលើ</a:t>
            </a:r>
            <a:endParaRPr lang="en-US" dirty="0" smtClean="0"/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km-KH" dirty="0" smtClean="0"/>
              <a:t>វិស័យអប់រំនៅកម្រិតមូលដ្ឋាន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280633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AutoShape 2"/>
          <p:cNvSpPr>
            <a:spLocks noChangeArrowheads="1"/>
          </p:cNvSpPr>
          <p:nvPr/>
        </p:nvSpPr>
        <p:spPr bwMode="auto">
          <a:xfrm>
            <a:off x="1143000" y="2057400"/>
            <a:ext cx="4267200" cy="1524000"/>
          </a:xfrm>
          <a:prstGeom prst="flowChartAlternateProcess">
            <a:avLst/>
          </a:prstGeom>
          <a:solidFill>
            <a:srgbClr val="FFFFFF"/>
          </a:solidFill>
          <a:ln w="31750" algn="in">
            <a:solidFill>
              <a:srgbClr val="4F81B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m-KH" sz="2800" dirty="0" smtClean="0">
                <a:latin typeface="Calibri" pitchFamily="34" charset="0"/>
              </a:rPr>
              <a:t>ស្ទង់មតិគ្រូ / គ្រូឧទ្ទេស / អង្គការ​ / មន្ត្រី អយក</a:t>
            </a:r>
          </a:p>
        </p:txBody>
      </p:sp>
      <p:sp>
        <p:nvSpPr>
          <p:cNvPr id="85" name="AutoShape 2"/>
          <p:cNvSpPr>
            <a:spLocks noChangeArrowheads="1"/>
          </p:cNvSpPr>
          <p:nvPr/>
        </p:nvSpPr>
        <p:spPr bwMode="auto">
          <a:xfrm>
            <a:off x="1028700" y="533400"/>
            <a:ext cx="4495800" cy="685800"/>
          </a:xfrm>
          <a:prstGeom prst="flowChartAlternateProcess">
            <a:avLst/>
          </a:prstGeom>
          <a:solidFill>
            <a:srgbClr val="FFFFFF"/>
          </a:solidFill>
          <a:ln w="31750" algn="in">
            <a:solidFill>
              <a:srgbClr val="4F81B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m-KH" sz="2400" dirty="0" smtClean="0">
                <a:solidFill>
                  <a:srgbClr val="000000"/>
                </a:solidFill>
                <a:latin typeface="Calibri" pitchFamily="34" charset="0"/>
              </a:rPr>
              <a:t>ត្រូតពិនិត្យឯកសារពាក់ព័ន្ធ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cxnSp>
        <p:nvCxnSpPr>
          <p:cNvPr id="14" name="Straight Arrow Connector 13"/>
          <p:cNvCxnSpPr>
            <a:stCxn id="85" idx="2"/>
            <a:endCxn id="84" idx="0"/>
          </p:cNvCxnSpPr>
          <p:nvPr/>
        </p:nvCxnSpPr>
        <p:spPr>
          <a:xfrm>
            <a:off x="3276600" y="1219200"/>
            <a:ext cx="0" cy="838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1981200" y="3581400"/>
            <a:ext cx="0" cy="685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4419600" y="3581400"/>
            <a:ext cx="0" cy="685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798010" y="4884840"/>
            <a:ext cx="3180678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m-KH" sz="2800" dirty="0">
                <a:solidFill>
                  <a:srgbClr val="000000"/>
                </a:solidFill>
                <a:latin typeface="Calibri" pitchFamily="34" charset="0"/>
              </a:rPr>
              <a:t>កិច្ចតែងការ</a:t>
            </a:r>
            <a:r>
              <a:rPr lang="km-KH" sz="2800" dirty="0" smtClean="0">
                <a:solidFill>
                  <a:srgbClr val="000000"/>
                </a:solidFill>
                <a:latin typeface="Calibri" pitchFamily="34" charset="0"/>
              </a:rPr>
              <a:t>បង្រៀន</a:t>
            </a:r>
            <a:endParaRPr lang="en-US" sz="2800" dirty="0"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8564" y="4267200"/>
            <a:ext cx="2731838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algn="ctr" fontAlgn="base">
              <a:spcBef>
                <a:spcPts val="1200"/>
              </a:spcBef>
              <a:spcAft>
                <a:spcPts val="1200"/>
              </a:spcAft>
            </a:pPr>
            <a:r>
              <a:rPr lang="km-KH" sz="2800" dirty="0" smtClean="0">
                <a:solidFill>
                  <a:srgbClr val="000000"/>
                </a:solidFill>
                <a:latin typeface="Calibri" pitchFamily="34" charset="0"/>
              </a:rPr>
              <a:t>គ្រូខ្វះចំណេះដឹង</a:t>
            </a:r>
            <a:endParaRPr lang="en-US" sz="2800" dirty="0"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52600" y="6019800"/>
            <a:ext cx="3583033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ts val="1800"/>
              </a:spcBef>
              <a:spcAft>
                <a:spcPct val="0"/>
              </a:spcAft>
            </a:pPr>
            <a:r>
              <a:rPr lang="km-KH" sz="2800" dirty="0">
                <a:solidFill>
                  <a:srgbClr val="000000"/>
                </a:solidFill>
                <a:latin typeface="Calibri" pitchFamily="34" charset="0"/>
              </a:rPr>
              <a:t>វត្ថុបំណងសមាសភាគ</a:t>
            </a:r>
            <a:endParaRPr lang="en-US" sz="28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0" y="5506760"/>
            <a:ext cx="277031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m-KH" sz="2800" dirty="0" smtClean="0">
                <a:solidFill>
                  <a:srgbClr val="000000"/>
                </a:solidFill>
                <a:latin typeface="Calibri" pitchFamily="34" charset="0"/>
              </a:rPr>
              <a:t>បង្កើនការចូលរួម</a:t>
            </a:r>
            <a:endParaRPr lang="en-US" sz="2800" dirty="0"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00638" y="4277380"/>
            <a:ext cx="290496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m-KH" sz="2800" dirty="0" smtClean="0">
                <a:solidFill>
                  <a:srgbClr val="000000"/>
                </a:solidFill>
                <a:latin typeface="Calibri" pitchFamily="34" charset="0"/>
              </a:rPr>
              <a:t>ឯកសារស្រាវជ្រាវ</a:t>
            </a:r>
            <a:endParaRPr lang="en-US" sz="2800" dirty="0"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63047" y="4876800"/>
            <a:ext cx="268214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algn="ctr" fontAlgn="base">
              <a:spcBef>
                <a:spcPts val="1200"/>
              </a:spcBef>
              <a:spcAft>
                <a:spcPts val="1200"/>
              </a:spcAft>
            </a:pPr>
            <a:r>
              <a:rPr lang="km-KH" sz="2800" dirty="0" smtClean="0">
                <a:solidFill>
                  <a:srgbClr val="000000"/>
                </a:solidFill>
                <a:latin typeface="Calibri" pitchFamily="34" charset="0"/>
              </a:rPr>
              <a:t>គ្រូខ្វះពេលវេលា</a:t>
            </a:r>
            <a:endParaRPr lang="en-US" sz="2800" dirty="0"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40052" y="5496580"/>
            <a:ext cx="2630848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algn="ctr" fontAlgn="base">
              <a:spcBef>
                <a:spcPts val="1200"/>
              </a:spcBef>
              <a:spcAft>
                <a:spcPts val="1200"/>
              </a:spcAft>
            </a:pPr>
            <a:r>
              <a:rPr lang="km-KH" sz="2800" dirty="0" smtClean="0">
                <a:solidFill>
                  <a:srgbClr val="000000"/>
                </a:solidFill>
                <a:latin typeface="Calibri" pitchFamily="34" charset="0"/>
              </a:rPr>
              <a:t>សិស្សទុញទ្រាន់</a:t>
            </a:r>
            <a:endParaRPr lang="en-US" sz="28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98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AutoShape 2"/>
          <p:cNvSpPr>
            <a:spLocks noChangeArrowheads="1"/>
          </p:cNvSpPr>
          <p:nvPr/>
        </p:nvSpPr>
        <p:spPr bwMode="auto">
          <a:xfrm>
            <a:off x="1143000" y="2057400"/>
            <a:ext cx="4267200" cy="2057400"/>
          </a:xfrm>
          <a:prstGeom prst="flowChartAlternateProcess">
            <a:avLst/>
          </a:prstGeom>
          <a:solidFill>
            <a:srgbClr val="FFFFFF"/>
          </a:solidFill>
          <a:ln w="31750" algn="in">
            <a:solidFill>
              <a:srgbClr val="4F81B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m-KH" sz="2800" dirty="0" smtClean="0">
                <a:latin typeface="Calibri" pitchFamily="34" charset="0"/>
              </a:rPr>
              <a:t>គ្រូឧទេ្ទសថ្នាក់ជាតិ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itchFamily="34" charset="0"/>
                <a:cs typeface="Arial" pitchFamily="34" charset="0"/>
              </a:rPr>
              <a:t>(TTD, NIE, DCD, GDSE,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RTTC)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m-KH" sz="2800" b="1" dirty="0" smtClean="0">
                <a:latin typeface="Calibri" pitchFamily="34" charset="0"/>
              </a:rPr>
              <a:t>សិក្ខាសាលាលើកទី១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85" name="AutoShape 2"/>
          <p:cNvSpPr>
            <a:spLocks noChangeArrowheads="1"/>
          </p:cNvSpPr>
          <p:nvPr/>
        </p:nvSpPr>
        <p:spPr bwMode="auto">
          <a:xfrm>
            <a:off x="1028700" y="533400"/>
            <a:ext cx="4495800" cy="685800"/>
          </a:xfrm>
          <a:prstGeom prst="flowChartAlternateProcess">
            <a:avLst/>
          </a:prstGeom>
          <a:solidFill>
            <a:srgbClr val="FFFFFF"/>
          </a:solidFill>
          <a:ln w="31750" algn="in">
            <a:solidFill>
              <a:srgbClr val="4F81B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m-KH" sz="2400" dirty="0" smtClean="0">
                <a:solidFill>
                  <a:srgbClr val="000000"/>
                </a:solidFill>
                <a:latin typeface="Calibri" pitchFamily="34" charset="0"/>
              </a:rPr>
              <a:t>វត្ថុបំណងសមាសភាគ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cxnSp>
        <p:nvCxnSpPr>
          <p:cNvPr id="14" name="Straight Arrow Connector 13"/>
          <p:cNvCxnSpPr>
            <a:stCxn id="85" idx="2"/>
            <a:endCxn id="84" idx="0"/>
          </p:cNvCxnSpPr>
          <p:nvPr/>
        </p:nvCxnSpPr>
        <p:spPr>
          <a:xfrm>
            <a:off x="3276600" y="1219200"/>
            <a:ext cx="0" cy="838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1981200" y="4114800"/>
            <a:ext cx="0" cy="685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4419600" y="4114800"/>
            <a:ext cx="0" cy="685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928277" y="4800600"/>
            <a:ext cx="44053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m-KH" sz="2800" dirty="0">
                <a:solidFill>
                  <a:srgbClr val="000000"/>
                </a:solidFill>
                <a:latin typeface="Calibri" pitchFamily="34" charset="0"/>
              </a:rPr>
              <a:t>កិច្ចតែងការបង្រៀនបញ្រ្ជាប</a:t>
            </a:r>
            <a:endParaRPr lang="en-US" sz="28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46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AutoShape 2"/>
          <p:cNvSpPr>
            <a:spLocks noChangeArrowheads="1"/>
          </p:cNvSpPr>
          <p:nvPr/>
        </p:nvSpPr>
        <p:spPr bwMode="auto">
          <a:xfrm>
            <a:off x="1143000" y="2057400"/>
            <a:ext cx="4267200" cy="2057400"/>
          </a:xfrm>
          <a:prstGeom prst="flowChartAlternateProcess">
            <a:avLst/>
          </a:prstGeom>
          <a:solidFill>
            <a:srgbClr val="FFFFFF"/>
          </a:solidFill>
          <a:ln w="31750" algn="in">
            <a:solidFill>
              <a:srgbClr val="4F81B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m-KH" sz="2800" dirty="0" smtClean="0">
                <a:latin typeface="Calibri" pitchFamily="34" charset="0"/>
              </a:rPr>
              <a:t>គ្រូឧទេ្ទសថ្នាក់ជាតិ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itchFamily="34" charset="0"/>
                <a:cs typeface="Arial" pitchFamily="34" charset="0"/>
              </a:rPr>
              <a:t>(TTD, NIE, DCD, GDSE,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RTTC)</a:t>
            </a:r>
            <a:endParaRPr lang="km-KH" sz="2400" dirty="0" smtClean="0">
              <a:latin typeface="Calibri" pitchFamily="34" charset="0"/>
              <a:cs typeface="Arial" pitchFamily="34" charset="0"/>
            </a:endParaRP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m-KH" sz="2800" b="1" dirty="0" smtClean="0">
                <a:latin typeface="Calibri" pitchFamily="34" charset="0"/>
              </a:rPr>
              <a:t>សិក្ខាសាលាលើកទី២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85" name="AutoShape 2"/>
          <p:cNvSpPr>
            <a:spLocks noChangeArrowheads="1"/>
          </p:cNvSpPr>
          <p:nvPr/>
        </p:nvSpPr>
        <p:spPr bwMode="auto">
          <a:xfrm>
            <a:off x="1028700" y="533400"/>
            <a:ext cx="4495800" cy="685800"/>
          </a:xfrm>
          <a:prstGeom prst="flowChartAlternateProcess">
            <a:avLst/>
          </a:prstGeom>
          <a:solidFill>
            <a:srgbClr val="FFFFFF"/>
          </a:solidFill>
          <a:ln w="31750" algn="in">
            <a:solidFill>
              <a:srgbClr val="4F81B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m-KH" sz="2400" dirty="0" smtClean="0">
                <a:solidFill>
                  <a:srgbClr val="000000"/>
                </a:solidFill>
                <a:latin typeface="Calibri" pitchFamily="34" charset="0"/>
              </a:rPr>
              <a:t>កសាងឯកសារណែនាំគ្រូ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cxnSp>
        <p:nvCxnSpPr>
          <p:cNvPr id="14" name="Straight Arrow Connector 13"/>
          <p:cNvCxnSpPr>
            <a:stCxn id="85" idx="2"/>
            <a:endCxn id="84" idx="0"/>
          </p:cNvCxnSpPr>
          <p:nvPr/>
        </p:nvCxnSpPr>
        <p:spPr>
          <a:xfrm>
            <a:off x="3276600" y="1219200"/>
            <a:ext cx="0" cy="838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1981200" y="4114800"/>
            <a:ext cx="0" cy="685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4419600" y="4114800"/>
            <a:ext cx="0" cy="685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928277" y="4800600"/>
            <a:ext cx="44053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m-KH" sz="2800" dirty="0">
                <a:solidFill>
                  <a:srgbClr val="000000"/>
                </a:solidFill>
                <a:latin typeface="Calibri" pitchFamily="34" charset="0"/>
              </a:rPr>
              <a:t>កិច្ចតែងការបង្រៀនបញ្រ្ជាប</a:t>
            </a:r>
            <a:endParaRPr lang="en-US" sz="2800" dirty="0"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54102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m-KH" sz="2800" dirty="0" smtClean="0"/>
              <a:t>កម្ម</a:t>
            </a:r>
            <a:r>
              <a:rPr lang="km-KH" sz="2800" dirty="0"/>
              <a:t>វិធីវគ្គបំប៉ន (</a:t>
            </a:r>
            <a:r>
              <a:rPr lang="km-KH" sz="2800" dirty="0" smtClean="0"/>
              <a:t>ពង្រាង</a:t>
            </a:r>
            <a:r>
              <a:rPr lang="km-KH" sz="2800" dirty="0"/>
              <a:t>)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824119" y="5977354"/>
            <a:ext cx="29049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ts val="1200"/>
              </a:spcBef>
              <a:spcAft>
                <a:spcPct val="0"/>
              </a:spcAft>
            </a:pPr>
            <a:r>
              <a:rPr lang="km-KH" sz="2800" dirty="0">
                <a:solidFill>
                  <a:srgbClr val="000000"/>
                </a:solidFill>
                <a:latin typeface="Calibri" pitchFamily="34" charset="0"/>
              </a:rPr>
              <a:t>ឯកសារណែនាំគ្រូ</a:t>
            </a:r>
            <a:endParaRPr lang="en-US" sz="28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0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AutoShape 2"/>
          <p:cNvSpPr>
            <a:spLocks noChangeArrowheads="1"/>
          </p:cNvSpPr>
          <p:nvPr/>
        </p:nvSpPr>
        <p:spPr bwMode="auto">
          <a:xfrm>
            <a:off x="990600" y="2667000"/>
            <a:ext cx="4495800" cy="1524000"/>
          </a:xfrm>
          <a:prstGeom prst="flowChartAlternateProcess">
            <a:avLst/>
          </a:prstGeom>
          <a:solidFill>
            <a:srgbClr val="FFFFFF"/>
          </a:solidFill>
          <a:ln w="31750" algn="in">
            <a:solidFill>
              <a:srgbClr val="4F81B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m-KH" sz="2800" dirty="0" smtClean="0">
                <a:latin typeface="Khmer OS" pitchFamily="2" charset="0"/>
                <a:cs typeface="Khmer OS" pitchFamily="2" charset="0"/>
              </a:rPr>
              <a:t>កម្មវិធីវគ្គបំប៉ន</a:t>
            </a:r>
            <a:endParaRPr lang="en-US" sz="1600" dirty="0">
              <a:latin typeface="Khmer OS" pitchFamily="2" charset="0"/>
              <a:cs typeface="Khmer OS" pitchFamily="2" charset="0"/>
            </a:endParaRP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m-KH" sz="2800" b="1" dirty="0" smtClean="0">
                <a:latin typeface="Khmer OS" pitchFamily="2" charset="0"/>
                <a:cs typeface="Khmer OS" pitchFamily="2" charset="0"/>
              </a:rPr>
              <a:t>៣៣ អនុវិទ្យាល័យ</a:t>
            </a:r>
            <a:r>
              <a:rPr lang="en-US" sz="2800" b="1" dirty="0" smtClean="0">
                <a:latin typeface="Khmer OS" pitchFamily="2" charset="0"/>
                <a:cs typeface="Khmer OS" pitchFamily="2" charset="0"/>
              </a:rPr>
              <a:t> </a:t>
            </a:r>
            <a:r>
              <a:rPr kumimoji="0" lang="km-KH" sz="2800" i="0" u="none" strike="noStrike" cap="none" normalizeH="0" baseline="0" dirty="0" smtClean="0">
                <a:ln>
                  <a:noFill/>
                </a:ln>
                <a:effectLst/>
                <a:latin typeface="Khmer OS" pitchFamily="2" charset="0"/>
                <a:cs typeface="Khmer OS" pitchFamily="2" charset="0"/>
              </a:rPr>
              <a:t>(៥ ខេត្ត)</a:t>
            </a:r>
            <a:endParaRPr kumimoji="0" lang="en-US" sz="2800" i="0" u="none" strike="noStrike" cap="none" normalizeH="0" baseline="0" dirty="0" smtClean="0">
              <a:ln>
                <a:noFill/>
              </a:ln>
              <a:effectLst/>
              <a:latin typeface="Khmer OS" pitchFamily="2" charset="0"/>
              <a:cs typeface="Khmer OS" pitchFamily="2" charset="0"/>
            </a:endParaRPr>
          </a:p>
        </p:txBody>
      </p:sp>
      <p:sp>
        <p:nvSpPr>
          <p:cNvPr id="85" name="AutoShape 2"/>
          <p:cNvSpPr>
            <a:spLocks noChangeArrowheads="1"/>
          </p:cNvSpPr>
          <p:nvPr/>
        </p:nvSpPr>
        <p:spPr bwMode="auto">
          <a:xfrm>
            <a:off x="1028700" y="228600"/>
            <a:ext cx="4495800" cy="1924050"/>
          </a:xfrm>
          <a:prstGeom prst="flowChartAlternateProcess">
            <a:avLst/>
          </a:prstGeom>
          <a:solidFill>
            <a:srgbClr val="FFFFFF"/>
          </a:solidFill>
          <a:ln w="31750" algn="in">
            <a:solidFill>
              <a:srgbClr val="4F81B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m-KH" sz="2400" dirty="0" smtClean="0">
                <a:solidFill>
                  <a:srgbClr val="000000"/>
                </a:solidFill>
                <a:latin typeface="Calibri" pitchFamily="34" charset="0"/>
              </a:rPr>
              <a:t>ឯកសារណែនាំគ្រូ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hlinkClick r:id="rId3"/>
              </a:rPr>
              <a:t>www.krou789.com</a:t>
            </a:r>
            <a:endParaRPr kumimoji="0" lang="km-KH" sz="2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m-KH" sz="2400" dirty="0" smtClean="0">
                <a:solidFill>
                  <a:srgbClr val="000000"/>
                </a:solidFill>
                <a:latin typeface="Calibri" pitchFamily="34" charset="0"/>
              </a:rPr>
              <a:t>ក្ដារឆ្នួន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</p:txBody>
      </p:sp>
      <p:cxnSp>
        <p:nvCxnSpPr>
          <p:cNvPr id="14" name="Straight Arrow Connector 13"/>
          <p:cNvCxnSpPr>
            <a:endCxn id="84" idx="0"/>
          </p:cNvCxnSpPr>
          <p:nvPr/>
        </p:nvCxnSpPr>
        <p:spPr>
          <a:xfrm>
            <a:off x="3238500" y="2152650"/>
            <a:ext cx="0" cy="5143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1981200" y="4191000"/>
            <a:ext cx="0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4419600" y="4191000"/>
            <a:ext cx="0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1143000" y="4800600"/>
            <a:ext cx="4267200" cy="1447800"/>
          </a:xfrm>
          <a:prstGeom prst="flowChartAlternateProcess">
            <a:avLst/>
          </a:prstGeom>
          <a:solidFill>
            <a:srgbClr val="FFFFFF"/>
          </a:solidFill>
          <a:ln w="31750" algn="in">
            <a:solidFill>
              <a:srgbClr val="4F81B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m-KH" sz="2800" dirty="0" smtClean="0">
                <a:latin typeface="Khmer OS" pitchFamily="2" charset="0"/>
                <a:cs typeface="Khmer OS" pitchFamily="2" charset="0"/>
              </a:rPr>
              <a:t>កម្មវិធីតាមដានត្រួតពិនិត្យ</a:t>
            </a:r>
            <a:endParaRPr lang="en-US" sz="1600" dirty="0">
              <a:latin typeface="Khmer OS" pitchFamily="2" charset="0"/>
              <a:cs typeface="Khmer OS" pitchFamily="2" charset="0"/>
            </a:endParaRP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km-KH" sz="2800" b="1" dirty="0" smtClean="0">
                <a:latin typeface="Khmer OS" pitchFamily="2" charset="0"/>
                <a:cs typeface="Khmer OS" pitchFamily="2" charset="0"/>
              </a:rPr>
              <a:t> </a:t>
            </a:r>
            <a:r>
              <a:rPr kumimoji="0" lang="km-KH" sz="2800" i="0" u="none" strike="noStrike" cap="none" normalizeH="0" baseline="0" dirty="0" smtClean="0">
                <a:ln>
                  <a:noFill/>
                </a:ln>
                <a:effectLst/>
                <a:latin typeface="Khmer OS" pitchFamily="2" charset="0"/>
                <a:cs typeface="Khmer OS" pitchFamily="2" charset="0"/>
              </a:rPr>
              <a:t>(៥ ខេត្ត)</a:t>
            </a:r>
            <a:endParaRPr kumimoji="0" lang="en-US" sz="2800" i="0" u="none" strike="noStrike" cap="none" normalizeH="0" baseline="0" dirty="0" smtClean="0">
              <a:ln>
                <a:noFill/>
              </a:ln>
              <a:effectLst/>
              <a:latin typeface="Khmer OS" pitchFamily="2" charset="0"/>
              <a:cs typeface="Khmer O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11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913</Words>
  <Application>Microsoft Office PowerPoint</Application>
  <PresentationFormat>On-screen Show (4:3)</PresentationFormat>
  <Paragraphs>124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Training</vt:lpstr>
      <vt:lpstr>សិក្ខាសាលា ស្តីពី  ការកែសម្រួលឯកសារណែនាំគ្រូបង្រៀន ផ្នែកគណិតវិទ្យា និងវិទ្យាសាស្រ្ត  នៅមជ្ឈមណ្ឌលគរុកោសល្យភូមិភាគព្រៃវែង ចាប់ពី ថ្ងៃទី១៣ ដល់ ថ្ងៃទី១៧ ខែសីហាឆ្នាំ២០១៦  ឧបត្ថម្ភថវិកាដោយគម្រោង ESDP3</vt:lpstr>
      <vt:lpstr>គោលបំណង៖</vt:lpstr>
      <vt:lpstr>វត្ថុបំណង និង លទ្ធផលរំពឹងទុក៖</vt:lpstr>
      <vt:lpstr>គម្រោងអភិវឌ្ឍវិស័យអប់រំទី៣ </vt:lpstr>
      <vt:lpstr>សមាសភាគ ESDP3៖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2015-11-09T08:13:32Z</dcterms:created>
  <dcterms:modified xsi:type="dcterms:W3CDTF">2016-08-13T05:47:23Z</dcterms:modified>
</cp:coreProperties>
</file>